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5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70" r:id="rId2"/>
    <p:sldId id="526" r:id="rId3"/>
    <p:sldId id="475" r:id="rId4"/>
    <p:sldId id="422" r:id="rId5"/>
    <p:sldId id="473" r:id="rId6"/>
    <p:sldId id="529" r:id="rId7"/>
    <p:sldId id="530" r:id="rId8"/>
    <p:sldId id="562" r:id="rId9"/>
    <p:sldId id="531" r:id="rId10"/>
    <p:sldId id="532" r:id="rId11"/>
    <p:sldId id="533" r:id="rId12"/>
    <p:sldId id="534" r:id="rId13"/>
    <p:sldId id="535" r:id="rId14"/>
    <p:sldId id="536" r:id="rId15"/>
    <p:sldId id="537" r:id="rId16"/>
    <p:sldId id="538" r:id="rId17"/>
    <p:sldId id="540" r:id="rId18"/>
    <p:sldId id="541" r:id="rId19"/>
    <p:sldId id="542" r:id="rId20"/>
    <p:sldId id="565" r:id="rId21"/>
    <p:sldId id="546" r:id="rId22"/>
    <p:sldId id="548" r:id="rId23"/>
    <p:sldId id="549" r:id="rId24"/>
    <p:sldId id="263" r:id="rId25"/>
    <p:sldId id="266" r:id="rId26"/>
    <p:sldId id="268" r:id="rId27"/>
    <p:sldId id="563" r:id="rId28"/>
    <p:sldId id="564" r:id="rId29"/>
    <p:sldId id="550" r:id="rId30"/>
    <p:sldId id="551" r:id="rId31"/>
    <p:sldId id="552" r:id="rId32"/>
    <p:sldId id="553" r:id="rId33"/>
    <p:sldId id="554" r:id="rId34"/>
    <p:sldId id="555" r:id="rId35"/>
    <p:sldId id="556" r:id="rId36"/>
    <p:sldId id="557" r:id="rId37"/>
    <p:sldId id="558" r:id="rId38"/>
    <p:sldId id="559" r:id="rId39"/>
    <p:sldId id="527" r:id="rId40"/>
    <p:sldId id="460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  <p:modifyVerifier cryptProviderType="rsaAES" cryptAlgorithmClass="hash" cryptAlgorithmType="typeAny" cryptAlgorithmSid="14" spinCount="100000" saltData="bu40gFvEa1HlRbskfHQO6g==" hashData="ZUl2httT0NRgwYFWZPwkKf9C3UquF4nTrtpTG2cewUjSX3HYQnpJWV029Ws85oZK450Dd/cMRNDX3QMySg/mUQ=="/>
  <p:extLst>
    <p:ext uri="{521415D9-36F7-43E2-AB2F-B90AF26B5E84}">
      <p14:sectionLst xmlns:p14="http://schemas.microsoft.com/office/powerpoint/2010/main">
        <p14:section name="Default Section" id="{7055BB05-7223-B442-AF59-2E40107B43E3}">
          <p14:sldIdLst>
            <p14:sldId id="470"/>
            <p14:sldId id="526"/>
            <p14:sldId id="475"/>
            <p14:sldId id="422"/>
            <p14:sldId id="473"/>
            <p14:sldId id="529"/>
            <p14:sldId id="530"/>
            <p14:sldId id="562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40"/>
            <p14:sldId id="541"/>
            <p14:sldId id="542"/>
            <p14:sldId id="565"/>
            <p14:sldId id="546"/>
            <p14:sldId id="548"/>
            <p14:sldId id="549"/>
            <p14:sldId id="263"/>
            <p14:sldId id="266"/>
            <p14:sldId id="268"/>
            <p14:sldId id="563"/>
            <p14:sldId id="564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27"/>
            <p14:sldId id="4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93">
          <p15:clr>
            <a:srgbClr val="A4A3A4"/>
          </p15:clr>
        </p15:guide>
        <p15:guide id="2" pos="40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899"/>
    <a:srgbClr val="07797F"/>
    <a:srgbClr val="FFC101"/>
    <a:srgbClr val="86CAEE"/>
    <a:srgbClr val="10676C"/>
    <a:srgbClr val="1081CF"/>
    <a:srgbClr val="FF8000"/>
    <a:srgbClr val="539031"/>
    <a:srgbClr val="0D74BC"/>
    <a:srgbClr val="D76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9" autoAdjust="0"/>
    <p:restoredTop sz="93023" autoAdjust="0"/>
  </p:normalViewPr>
  <p:slideViewPr>
    <p:cSldViewPr snapToGrid="0" snapToObjects="1">
      <p:cViewPr varScale="1">
        <p:scale>
          <a:sx n="54" d="100"/>
          <a:sy n="54" d="100"/>
        </p:scale>
        <p:origin x="1632" y="208"/>
      </p:cViewPr>
      <p:guideLst>
        <p:guide orient="horz" pos="5293"/>
        <p:guide pos="40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21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D37DB-157E-DB43-BE29-9E572F151B3A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82A04-30E2-604D-8F85-4874D8273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78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82803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7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1654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42303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51878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1121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85723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02333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27370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4691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76970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9987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200" b="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9045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59501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26296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61621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FOTW #1012, January 15, 2018: On-Road Vehicles Are Responsible for Three-Fourths of Transportation Energy Use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https://</a:t>
            </a:r>
            <a:r>
              <a:rPr lang="en-US" sz="2400" dirty="0" err="1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www.energy.gov</a:t>
            </a:r>
            <a:r>
              <a:rPr lang="en-US" sz="24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/</a:t>
            </a:r>
            <a:r>
              <a:rPr lang="en-US" sz="2400" dirty="0" err="1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eere</a:t>
            </a:r>
            <a:r>
              <a:rPr lang="en-US" sz="24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/vehicles/articles/fotw-1012-january-15-2018-road-vehicles-are-responsible-three-fourths</a:t>
            </a:r>
          </a:p>
        </p:txBody>
      </p:sp>
    </p:spTree>
    <p:extLst>
      <p:ext uri="{BB962C8B-B14F-4D97-AF65-F5344CB8AC3E}">
        <p14:creationId xmlns:p14="http://schemas.microsoft.com/office/powerpoint/2010/main" val="4114344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FOTW #1033, June 11, 2018: Washington State Has the Greatest Fuel Cost Savings for an Electric Vehicle Versus a Gasoline Vehicle </a:t>
            </a:r>
            <a:r>
              <a:rPr lang="en-US" sz="24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https://</a:t>
            </a:r>
            <a:r>
              <a:rPr lang="en-US" sz="2400" dirty="0" err="1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www.energy.gov</a:t>
            </a:r>
            <a:r>
              <a:rPr lang="en-US" sz="24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/</a:t>
            </a:r>
            <a:r>
              <a:rPr lang="en-US" sz="2400" dirty="0" err="1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eere</a:t>
            </a:r>
            <a:r>
              <a:rPr lang="en-US" sz="24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"/>
                <a:ea typeface="Helvetica"/>
                <a:cs typeface="Open Sans"/>
              </a:rPr>
              <a:t>/vehicles/articles/fotw-1033-june-11-2018-washington-state-has-greatest-fuel-cost-savings</a:t>
            </a:r>
          </a:p>
        </p:txBody>
      </p:sp>
    </p:spTree>
    <p:extLst>
      <p:ext uri="{BB962C8B-B14F-4D97-AF65-F5344CB8AC3E}">
        <p14:creationId xmlns:p14="http://schemas.microsoft.com/office/powerpoint/2010/main" val="914893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26129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68158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06172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254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7945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30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483996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43186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563193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90867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024581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200" b="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17897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5185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44661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95946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bg1"/>
              </a:solidFill>
              <a:uFill>
                <a:solidFill>
                  <a:srgbClr val="042EEE"/>
                </a:solidFill>
              </a:uFill>
              <a:latin typeface="Lucida Handwriting" panose="03010101010101010101" pitchFamily="66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1410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9673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/>
              <a:ea typeface="Helvetic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0859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7" name="3cotech-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38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3cotech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98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08649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9" name="3cotech-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50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9" name="3cotech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57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3COTECH-revised-logo-resiz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1401" y="8708615"/>
            <a:ext cx="2001714" cy="634207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cotech-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98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mtClean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9" name="3cotech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57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8" name="3cotech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98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02" name="3cotech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98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r>
              <a:t>“Type a quote here.”</a:t>
            </a:r>
          </a:p>
        </p:txBody>
      </p:sp>
      <p:pic>
        <p:nvPicPr>
          <p:cNvPr id="112" name="3cotech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98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312014" y="9044889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9" name="3cotech-logo.jp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98" y="8737191"/>
            <a:ext cx="1800002" cy="633072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3" r:id="rId10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hyperlink" Target="http://www.linkedin.com/company/3cotech" TargetMode="External"/><Relationship Id="rId7" Type="http://schemas.openxmlformats.org/officeDocument/2006/relationships/image" Target="../media/image52.jpg"/><Relationship Id="rId2" Type="http://schemas.openxmlformats.org/officeDocument/2006/relationships/hyperlink" Target="mailto:kat@3cotech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linkedin.com/in/katjj" TargetMode="External"/><Relationship Id="rId5" Type="http://schemas.openxmlformats.org/officeDocument/2006/relationships/hyperlink" Target="https://twitter.com/3cotech" TargetMode="External"/><Relationship Id="rId4" Type="http://schemas.openxmlformats.org/officeDocument/2006/relationships/hyperlink" Target="http://www.linkedin.com/in/katjj" TargetMode="External"/><Relationship Id="rId9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65F3E-39F6-9740-AF69-09BD1FCEB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9"/>
          <a:stretch/>
        </p:blipFill>
        <p:spPr>
          <a:xfrm>
            <a:off x="0" y="0"/>
            <a:ext cx="13004800" cy="7641884"/>
          </a:xfrm>
          <a:prstGeom prst="rect">
            <a:avLst/>
          </a:prstGeom>
        </p:spPr>
      </p:pic>
      <p:sp>
        <p:nvSpPr>
          <p:cNvPr id="14" name="Shape 195"/>
          <p:cNvSpPr/>
          <p:nvPr/>
        </p:nvSpPr>
        <p:spPr>
          <a:xfrm rot="16200000">
            <a:off x="12204325" y="6790349"/>
            <a:ext cx="122950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Max </a:t>
            </a:r>
            <a:r>
              <a:rPr lang="en-US" dirty="0" err="1"/>
              <a:t>Lederer</a:t>
            </a:r>
            <a:endParaRPr dirty="0"/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789709" y="7785100"/>
            <a:ext cx="6411191" cy="17018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059999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4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 Neue Medium"/>
              </a:rPr>
              <a:t>Looking Beyond </a:t>
            </a:r>
            <a:br>
              <a:rPr lang="en-US" sz="4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 Neue Medium"/>
              </a:rPr>
            </a:br>
            <a:r>
              <a:rPr lang="en-US" sz="4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 Neue Medium"/>
              </a:rPr>
              <a:t>Tailpipe Emissions </a:t>
            </a:r>
            <a:endParaRPr lang="en-US" sz="4400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7886700" y="8216836"/>
            <a:ext cx="2221107" cy="94005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Use Energy</a:t>
            </a:r>
          </a:p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Responsibly</a:t>
            </a:r>
          </a:p>
        </p:txBody>
      </p:sp>
      <p:sp>
        <p:nvSpPr>
          <p:cNvPr id="8" name="Shape 186"/>
          <p:cNvSpPr/>
          <p:nvPr/>
        </p:nvSpPr>
        <p:spPr>
          <a:xfrm>
            <a:off x="0" y="-23084"/>
            <a:ext cx="13004800" cy="2631490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200" tIns="457200" rIns="457200" bIns="457200" anchor="ctr">
            <a:spAutoFit/>
          </a:bodyPr>
          <a:lstStyle/>
          <a:p>
            <a:pPr algn="l" defTabSz="457200">
              <a:spcBef>
                <a:spcPts val="300"/>
              </a:spcBef>
              <a:spcAft>
                <a:spcPts val="3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000" b="1" dirty="0">
                <a:solidFill>
                  <a:schemeClr val="bg1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36</a:t>
            </a:r>
            <a:r>
              <a:rPr lang="en-US" sz="4000" b="1" baseline="30000" dirty="0">
                <a:solidFill>
                  <a:schemeClr val="bg1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th</a:t>
            </a:r>
            <a:r>
              <a:rPr lang="en-US" sz="4000" b="1" dirty="0">
                <a:solidFill>
                  <a:schemeClr val="bg1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 West Coast Energy Management Congress </a:t>
            </a:r>
          </a:p>
          <a:p>
            <a:pPr algn="l" defTabSz="457200">
              <a:spcBef>
                <a:spcPts val="300"/>
              </a:spcBef>
              <a:spcAft>
                <a:spcPts val="3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dirty="0">
                <a:solidFill>
                  <a:schemeClr val="bg1"/>
                </a:solidFill>
                <a:uFill>
                  <a:solidFill>
                    <a:srgbClr val="042EEE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Association of Energy Engineers</a:t>
            </a:r>
          </a:p>
          <a:p>
            <a:pPr algn="l" defTabSz="457200">
              <a:spcBef>
                <a:spcPts val="900"/>
              </a:spcBef>
              <a:spcAft>
                <a:spcPts val="3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solidFill>
                  <a:schemeClr val="bg1"/>
                </a:solidFill>
                <a:uFill>
                  <a:solidFill>
                    <a:srgbClr val="042EEE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Seattle, WA June 21-22,</a:t>
            </a:r>
            <a:r>
              <a:rPr lang="en-US" sz="2400" dirty="0">
                <a:solidFill>
                  <a:schemeClr val="bg1"/>
                </a:solidFill>
                <a:uFill>
                  <a:solidFill>
                    <a:srgbClr val="042EEE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2017</a:t>
            </a:r>
            <a:r>
              <a:rPr lang="en-US" sz="2000" dirty="0">
                <a:solidFill>
                  <a:schemeClr val="bg1"/>
                </a:solidFill>
                <a:uFill>
                  <a:solidFill>
                    <a:srgbClr val="042EEE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 </a:t>
            </a:r>
            <a:endParaRPr lang="en-US" sz="2000" dirty="0">
              <a:solidFill>
                <a:schemeClr val="bg1"/>
              </a:solidFill>
              <a:uFill>
                <a:solidFill>
                  <a:srgbClr val="042EEE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5385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D93832-FC49-6843-BB06-E163B5E12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8" y="-180618"/>
            <a:ext cx="13021508" cy="8680001"/>
          </a:xfrm>
          <a:prstGeom prst="rect">
            <a:avLst/>
          </a:prstGeom>
        </p:spPr>
      </p:pic>
      <p:sp>
        <p:nvSpPr>
          <p:cNvPr id="5" name="Shape 186">
            <a:extLst>
              <a:ext uri="{FF2B5EF4-FFF2-40B4-BE49-F238E27FC236}">
                <a16:creationId xmlns:a16="http://schemas.microsoft.com/office/drawing/2014/main" id="{9DF4364E-D1EE-5748-81DD-F1876F0FFE4B}"/>
              </a:ext>
            </a:extLst>
          </p:cNvPr>
          <p:cNvSpPr/>
          <p:nvPr/>
        </p:nvSpPr>
        <p:spPr>
          <a:xfrm>
            <a:off x="0" y="5305447"/>
            <a:ext cx="13004800" cy="3180358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40" tIns="50800" rIns="27432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Consider a</a:t>
            </a: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LIFECYCLE  APPROACH 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00983" y="7595080"/>
            <a:ext cx="144751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Boris </a:t>
            </a:r>
            <a:r>
              <a:rPr lang="en-US" dirty="0" err="1"/>
              <a:t>Smokrovic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04742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6D882-F50B-8344-B6B3-C61CAEE3E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8"/>
          <a:stretch/>
        </p:blipFill>
        <p:spPr>
          <a:xfrm>
            <a:off x="-16708" y="-212271"/>
            <a:ext cx="13043346" cy="8711654"/>
          </a:xfrm>
          <a:prstGeom prst="rect">
            <a:avLst/>
          </a:prstGeom>
        </p:spPr>
      </p:pic>
      <p:sp>
        <p:nvSpPr>
          <p:cNvPr id="5" name="Shape 186">
            <a:extLst>
              <a:ext uri="{FF2B5EF4-FFF2-40B4-BE49-F238E27FC236}">
                <a16:creationId xmlns:a16="http://schemas.microsoft.com/office/drawing/2014/main" id="{9DF4364E-D1EE-5748-81DD-F1876F0FFE4B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Let’s take a look at</a:t>
            </a: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TAILPIPE EMISSIONS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87546" y="7660396"/>
            <a:ext cx="1274388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Kat Janowicz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93756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2A12D-138C-8649-BE66-E6A9CB609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" b="-1"/>
          <a:stretch/>
        </p:blipFill>
        <p:spPr>
          <a:xfrm>
            <a:off x="0" y="-185497"/>
            <a:ext cx="13004800" cy="8687319"/>
          </a:xfrm>
          <a:prstGeom prst="rect">
            <a:avLst/>
          </a:prstGeom>
        </p:spPr>
      </p:pic>
      <p:sp>
        <p:nvSpPr>
          <p:cNvPr id="51" name="Shape 195"/>
          <p:cNvSpPr/>
          <p:nvPr/>
        </p:nvSpPr>
        <p:spPr>
          <a:xfrm rot="16200000">
            <a:off x="12251366" y="7742041"/>
            <a:ext cx="1114088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Andy Kelly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A2663-0F00-3049-B924-B619FCF3651F}"/>
              </a:ext>
            </a:extLst>
          </p:cNvPr>
          <p:cNvSpPr txBox="1"/>
          <p:nvPr/>
        </p:nvSpPr>
        <p:spPr>
          <a:xfrm>
            <a:off x="0" y="800101"/>
            <a:ext cx="8768443" cy="231858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40" tIns="50800" rIns="548640" bIns="50800" numCol="1" spcCol="38100" rtlCol="0" anchor="ctr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</a:rPr>
              <a:t>A focus on tailpipe emissions alone may not only result in a slower than desired pace of emission reduction but also</a:t>
            </a:r>
          </a:p>
        </p:txBody>
      </p:sp>
    </p:spTree>
    <p:extLst>
      <p:ext uri="{BB962C8B-B14F-4D97-AF65-F5344CB8AC3E}">
        <p14:creationId xmlns:p14="http://schemas.microsoft.com/office/powerpoint/2010/main" val="27876912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429D05-A0F9-A64E-9B28-2C9F5D9C7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1" b="16970"/>
          <a:stretch/>
        </p:blipFill>
        <p:spPr>
          <a:xfrm>
            <a:off x="-16708" y="-180618"/>
            <a:ext cx="13021508" cy="8680001"/>
          </a:xfrm>
          <a:prstGeom prst="rect">
            <a:avLst/>
          </a:prstGeom>
        </p:spPr>
      </p:pic>
      <p:sp>
        <p:nvSpPr>
          <p:cNvPr id="51" name="Shape 195"/>
          <p:cNvSpPr/>
          <p:nvPr/>
        </p:nvSpPr>
        <p:spPr>
          <a:xfrm rot="16200000">
            <a:off x="12125829" y="7595080"/>
            <a:ext cx="1397819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Nathan Dumlao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D18D9-018C-3843-ABA3-DD6C7DE3605A}"/>
              </a:ext>
            </a:extLst>
          </p:cNvPr>
          <p:cNvSpPr txBox="1"/>
          <p:nvPr/>
        </p:nvSpPr>
        <p:spPr>
          <a:xfrm>
            <a:off x="5491054" y="4179236"/>
            <a:ext cx="7513746" cy="231858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40" tIns="50800" rIns="548640" bIns="50800" numCol="1" spcCol="38100" rtlCol="0" anchor="ctr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</a:rPr>
              <a:t>an unsatisfactory shift of emissions from one particular area of concern to another</a:t>
            </a:r>
          </a:p>
        </p:txBody>
      </p:sp>
    </p:spTree>
    <p:extLst>
      <p:ext uri="{BB962C8B-B14F-4D97-AF65-F5344CB8AC3E}">
        <p14:creationId xmlns:p14="http://schemas.microsoft.com/office/powerpoint/2010/main" val="240134789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DEF13A-6407-C64B-AB9E-58D6E7226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37" y="-232925"/>
            <a:ext cx="13066280" cy="8706409"/>
          </a:xfrm>
          <a:prstGeom prst="rect">
            <a:avLst/>
          </a:prstGeom>
        </p:spPr>
      </p:pic>
      <p:sp>
        <p:nvSpPr>
          <p:cNvPr id="51" name="Shape 195"/>
          <p:cNvSpPr/>
          <p:nvPr/>
        </p:nvSpPr>
        <p:spPr>
          <a:xfrm rot="16200000">
            <a:off x="12199269" y="7660396"/>
            <a:ext cx="121828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i="0" dirty="0"/>
              <a:t>YAY Images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0B96ED-2F2E-EC41-9FB5-B4EF2A4EC8CE}"/>
              </a:ext>
            </a:extLst>
          </p:cNvPr>
          <p:cNvSpPr txBox="1"/>
          <p:nvPr/>
        </p:nvSpPr>
        <p:spPr>
          <a:xfrm>
            <a:off x="8066314" y="4326191"/>
            <a:ext cx="4934272" cy="231858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0" tIns="50800" rIns="548640" bIns="50800" numCol="1" spcCol="38100" rtlCol="0" anchor="ctr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Can electric cars make a community zero emission?</a:t>
            </a:r>
          </a:p>
        </p:txBody>
      </p:sp>
    </p:spTree>
    <p:extLst>
      <p:ext uri="{BB962C8B-B14F-4D97-AF65-F5344CB8AC3E}">
        <p14:creationId xmlns:p14="http://schemas.microsoft.com/office/powerpoint/2010/main" val="39331730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6706EF-D722-B14D-8AE3-BD9C99A8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22" y="-216213"/>
            <a:ext cx="13021508" cy="8663289"/>
          </a:xfrm>
          <a:prstGeom prst="rect">
            <a:avLst/>
          </a:prstGeom>
        </p:spPr>
      </p:pic>
      <p:sp>
        <p:nvSpPr>
          <p:cNvPr id="51" name="Shape 195"/>
          <p:cNvSpPr/>
          <p:nvPr/>
        </p:nvSpPr>
        <p:spPr>
          <a:xfrm rot="16200000">
            <a:off x="12199269" y="7627738"/>
            <a:ext cx="121828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i="0" dirty="0"/>
              <a:t>YAY Images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F19BB-07B2-7E47-B6E1-F313D1BC0B2F}"/>
              </a:ext>
            </a:extLst>
          </p:cNvPr>
          <p:cNvSpPr txBox="1"/>
          <p:nvPr/>
        </p:nvSpPr>
        <p:spPr>
          <a:xfrm>
            <a:off x="-20922" y="4827373"/>
            <a:ext cx="4934272" cy="231858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40" tIns="50800" rIns="548640" bIns="50800" numCol="1" spcCol="38100" rtlCol="0" anchor="ctr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What does it take to make an electric car?</a:t>
            </a:r>
          </a:p>
        </p:txBody>
      </p:sp>
    </p:spTree>
    <p:extLst>
      <p:ext uri="{BB962C8B-B14F-4D97-AF65-F5344CB8AC3E}">
        <p14:creationId xmlns:p14="http://schemas.microsoft.com/office/powerpoint/2010/main" val="173079611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85BB6-B884-1A41-9610-32FEC3F7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08" y="-219721"/>
            <a:ext cx="13026648" cy="8680001"/>
          </a:xfrm>
          <a:prstGeom prst="rect">
            <a:avLst/>
          </a:prstGeom>
        </p:spPr>
      </p:pic>
      <p:sp>
        <p:nvSpPr>
          <p:cNvPr id="51" name="Shape 195"/>
          <p:cNvSpPr/>
          <p:nvPr/>
        </p:nvSpPr>
        <p:spPr>
          <a:xfrm rot="16200000">
            <a:off x="12215598" y="7660396"/>
            <a:ext cx="121828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i="0" dirty="0"/>
              <a:t>YAY Images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D20E3-8E94-F94C-AB0A-DFC9418B3DD6}"/>
              </a:ext>
            </a:extLst>
          </p:cNvPr>
          <p:cNvSpPr txBox="1"/>
          <p:nvPr/>
        </p:nvSpPr>
        <p:spPr>
          <a:xfrm>
            <a:off x="-20922" y="4827373"/>
            <a:ext cx="4934272" cy="231858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40" tIns="50800" rIns="548640" bIns="50800" numCol="1" spcCol="38100" rtlCol="0" anchor="ctr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What happens when we no longer need it?</a:t>
            </a:r>
          </a:p>
        </p:txBody>
      </p:sp>
    </p:spTree>
    <p:extLst>
      <p:ext uri="{BB962C8B-B14F-4D97-AF65-F5344CB8AC3E}">
        <p14:creationId xmlns:p14="http://schemas.microsoft.com/office/powerpoint/2010/main" val="402599806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879C97-3AFA-1A48-B62A-7F3232835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744"/>
            <a:ext cx="13004800" cy="8677580"/>
          </a:xfrm>
          <a:prstGeom prst="rect">
            <a:avLst/>
          </a:prstGeom>
        </p:spPr>
      </p:pic>
      <p:sp>
        <p:nvSpPr>
          <p:cNvPr id="5" name="Shape 186">
            <a:extLst>
              <a:ext uri="{FF2B5EF4-FFF2-40B4-BE49-F238E27FC236}">
                <a16:creationId xmlns:a16="http://schemas.microsoft.com/office/drawing/2014/main" id="{9DF4364E-D1EE-5748-81DD-F1876F0FFE4B}"/>
              </a:ext>
            </a:extLst>
          </p:cNvPr>
          <p:cNvSpPr/>
          <p:nvPr/>
        </p:nvSpPr>
        <p:spPr>
          <a:xfrm>
            <a:off x="0" y="-201744"/>
            <a:ext cx="13004800" cy="3488134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4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CHALLENGES OF WASTE MANAGEMENT</a:t>
            </a: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4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221208" y="7595080"/>
            <a:ext cx="120706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Ryan </a:t>
            </a:r>
            <a:r>
              <a:rPr lang="en-US" dirty="0" err="1"/>
              <a:t>Plomp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F156E-DC9F-5D49-B897-1450CCE9B065}"/>
              </a:ext>
            </a:extLst>
          </p:cNvPr>
          <p:cNvSpPr txBox="1"/>
          <p:nvPr/>
        </p:nvSpPr>
        <p:spPr>
          <a:xfrm>
            <a:off x="0" y="4337100"/>
            <a:ext cx="8866414" cy="2811026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40" tIns="50800" rIns="548640" bIns="50800" numCol="1" spcCol="38100" rtlCol="0" anchor="ctr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Discarded solar panels create </a:t>
            </a:r>
            <a:r>
              <a:rPr lang="en-US" sz="5400" b="1" dirty="0">
                <a:solidFill>
                  <a:srgbClr val="FFC10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300 times more </a:t>
            </a:r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toxic waste per unit of energy than nuclear reactors</a:t>
            </a:r>
          </a:p>
          <a:p>
            <a:pPr algn="l"/>
            <a:r>
              <a:rPr lang="en-US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Source: Environmental Progress</a:t>
            </a:r>
          </a:p>
        </p:txBody>
      </p:sp>
    </p:spTree>
    <p:extLst>
      <p:ext uri="{BB962C8B-B14F-4D97-AF65-F5344CB8AC3E}">
        <p14:creationId xmlns:p14="http://schemas.microsoft.com/office/powerpoint/2010/main" val="121344605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28325-0222-5249-8490-4C7C1C09A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83"/>
            <a:ext cx="13004800" cy="8669867"/>
          </a:xfrm>
          <a:prstGeom prst="rect">
            <a:avLst/>
          </a:prstGeom>
        </p:spPr>
      </p:pic>
      <p:sp>
        <p:nvSpPr>
          <p:cNvPr id="5" name="Shape 186">
            <a:extLst>
              <a:ext uri="{FF2B5EF4-FFF2-40B4-BE49-F238E27FC236}">
                <a16:creationId xmlns:a16="http://schemas.microsoft.com/office/drawing/2014/main" id="{9DF4364E-D1EE-5748-81DD-F1876F0FFE4B}"/>
              </a:ext>
            </a:extLst>
          </p:cNvPr>
          <p:cNvSpPr/>
          <p:nvPr/>
        </p:nvSpPr>
        <p:spPr>
          <a:xfrm>
            <a:off x="0" y="-196383"/>
            <a:ext cx="13004800" cy="3488134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4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WHERE DOES THE ELECTRICITY COME FROM?</a:t>
            </a: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4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1536427" y="7007246"/>
            <a:ext cx="2543966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American Public Power Association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784670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A6B4E76-3F08-5449-9DE4-6B209595F1F4}"/>
              </a:ext>
            </a:extLst>
          </p:cNvPr>
          <p:cNvGrpSpPr/>
          <p:nvPr/>
        </p:nvGrpSpPr>
        <p:grpSpPr>
          <a:xfrm>
            <a:off x="-26673" y="-201744"/>
            <a:ext cx="13035835" cy="8684315"/>
            <a:chOff x="-26673" y="-201744"/>
            <a:chExt cx="13035835" cy="86843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0935285-2C30-1B49-AB98-E89AE0329041}"/>
                </a:ext>
              </a:extLst>
            </p:cNvPr>
            <p:cNvGrpSpPr/>
            <p:nvPr/>
          </p:nvGrpSpPr>
          <p:grpSpPr>
            <a:xfrm>
              <a:off x="-26673" y="-201744"/>
              <a:ext cx="13035835" cy="8684315"/>
              <a:chOff x="-26673" y="-201744"/>
              <a:chExt cx="13035835" cy="868431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D6973F-CC6E-6E4F-8FB3-CCA2FDCAD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05" r="5396"/>
              <a:stretch/>
            </p:blipFill>
            <p:spPr>
              <a:xfrm>
                <a:off x="6502399" y="-201744"/>
                <a:ext cx="3228847" cy="86843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EDB564D-B6A0-7A4C-AA1E-D566447B4C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3966" r="7716"/>
              <a:stretch/>
            </p:blipFill>
            <p:spPr>
              <a:xfrm>
                <a:off x="9731246" y="-201744"/>
                <a:ext cx="3277916" cy="868158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007DFE9-1E51-624A-A116-DB91070F5C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33"/>
              <a:stretch/>
            </p:blipFill>
            <p:spPr>
              <a:xfrm>
                <a:off x="3222302" y="-201744"/>
                <a:ext cx="3277918" cy="868158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13495F3-4B1A-454C-9F82-04A8225C69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9" r="5958"/>
              <a:stretch/>
            </p:blipFill>
            <p:spPr>
              <a:xfrm rot="5400000">
                <a:off x="-2742982" y="2514565"/>
                <a:ext cx="8681591" cy="3248974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2380CA4-23AC-B44A-B655-0CDF34A2DFCD}"/>
                </a:ext>
              </a:extLst>
            </p:cNvPr>
            <p:cNvGrpSpPr/>
            <p:nvPr/>
          </p:nvGrpSpPr>
          <p:grpSpPr>
            <a:xfrm>
              <a:off x="-16611" y="7310784"/>
              <a:ext cx="13025773" cy="1170042"/>
              <a:chOff x="-16611" y="7310784"/>
              <a:chExt cx="13025773" cy="1170042"/>
            </a:xfrm>
          </p:grpSpPr>
          <p:sp>
            <p:nvSpPr>
              <p:cNvPr id="8" name="Shape 186">
                <a:extLst>
                  <a:ext uri="{FF2B5EF4-FFF2-40B4-BE49-F238E27FC236}">
                    <a16:creationId xmlns:a16="http://schemas.microsoft.com/office/drawing/2014/main" id="{A0522265-E4A7-5043-9FB2-9F8F39CA11ED}"/>
                  </a:ext>
                </a:extLst>
              </p:cNvPr>
              <p:cNvSpPr/>
              <p:nvPr/>
            </p:nvSpPr>
            <p:spPr>
              <a:xfrm>
                <a:off x="-16611" y="7311275"/>
                <a:ext cx="3228845" cy="1169551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4400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40" tIns="91440" rIns="91440" bIns="91440" anchor="ctr">
                <a:spAutoFit/>
              </a:bodyPr>
              <a:lstStyle/>
              <a:p>
                <a:pPr lvl="1" indent="0" defTabSz="457200">
                  <a:defRPr sz="180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b="1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  <a:sym typeface="Helvetica"/>
                  </a:rPr>
                  <a:t>NATURAL GAS</a:t>
                </a:r>
              </a:p>
              <a:p>
                <a:pPr lvl="1" indent="0" defTabSz="457200">
                  <a:defRPr sz="180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b="1" dirty="0">
                    <a:solidFill>
                      <a:srgbClr val="FFC101"/>
                    </a:solidFill>
                    <a:uFill>
                      <a:solidFill>
                        <a:srgbClr val="042EEE"/>
                      </a:solidFill>
                    </a:u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Helvetica"/>
                  </a:rPr>
                  <a:t>49%</a:t>
                </a:r>
              </a:p>
            </p:txBody>
          </p:sp>
          <p:sp>
            <p:nvSpPr>
              <p:cNvPr id="9" name="Shape 186">
                <a:extLst>
                  <a:ext uri="{FF2B5EF4-FFF2-40B4-BE49-F238E27FC236}">
                    <a16:creationId xmlns:a16="http://schemas.microsoft.com/office/drawing/2014/main" id="{DC52F8C3-7B3D-EC41-8790-18D2DC23F485}"/>
                  </a:ext>
                </a:extLst>
              </p:cNvPr>
              <p:cNvSpPr/>
              <p:nvPr/>
            </p:nvSpPr>
            <p:spPr>
              <a:xfrm>
                <a:off x="3214413" y="7311275"/>
                <a:ext cx="3290163" cy="1169551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4400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40" tIns="91440" rIns="91440" bIns="91440" anchor="ctr">
                <a:spAutoFit/>
              </a:bodyPr>
              <a:lstStyle/>
              <a:p>
                <a:pPr lvl="1" indent="0" defTabSz="457200">
                  <a:defRPr sz="180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b="1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  <a:sym typeface="Helvetica"/>
                  </a:rPr>
                  <a:t>RENEWABLES</a:t>
                </a:r>
              </a:p>
              <a:p>
                <a:pPr lvl="1" indent="0" defTabSz="457200">
                  <a:defRPr sz="180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b="1" dirty="0">
                    <a:solidFill>
                      <a:srgbClr val="FFC101"/>
                    </a:solidFill>
                    <a:uFill>
                      <a:solidFill>
                        <a:srgbClr val="042EEE"/>
                      </a:solidFill>
                    </a:u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Helvetica"/>
                  </a:rPr>
                  <a:t>33%</a:t>
                </a:r>
              </a:p>
            </p:txBody>
          </p:sp>
          <p:sp>
            <p:nvSpPr>
              <p:cNvPr id="10" name="Shape 186">
                <a:extLst>
                  <a:ext uri="{FF2B5EF4-FFF2-40B4-BE49-F238E27FC236}">
                    <a16:creationId xmlns:a16="http://schemas.microsoft.com/office/drawing/2014/main" id="{67ED3EBE-9815-3144-875A-DC1D8F9F79CE}"/>
                  </a:ext>
                </a:extLst>
              </p:cNvPr>
              <p:cNvSpPr/>
              <p:nvPr/>
            </p:nvSpPr>
            <p:spPr>
              <a:xfrm>
                <a:off x="6500219" y="7311275"/>
                <a:ext cx="3233203" cy="1169551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4400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40" tIns="91440" rIns="91440" bIns="91440" anchor="ctr">
                <a:spAutoFit/>
              </a:bodyPr>
              <a:lstStyle/>
              <a:p>
                <a:pPr lvl="1" indent="0" defTabSz="457200">
                  <a:defRPr sz="180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b="1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  <a:sym typeface="Helvetica"/>
                  </a:rPr>
                  <a:t>HYDROPOWER</a:t>
                </a:r>
              </a:p>
              <a:p>
                <a:pPr lvl="1" indent="0" defTabSz="457200">
                  <a:defRPr sz="180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b="1" dirty="0">
                    <a:solidFill>
                      <a:srgbClr val="FFC101"/>
                    </a:solidFill>
                    <a:uFill>
                      <a:solidFill>
                        <a:srgbClr val="042EEE"/>
                      </a:solidFill>
                    </a:u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Helvetica"/>
                  </a:rPr>
                  <a:t>9%</a:t>
                </a:r>
              </a:p>
            </p:txBody>
          </p:sp>
          <p:sp>
            <p:nvSpPr>
              <p:cNvPr id="12" name="Shape 186">
                <a:extLst>
                  <a:ext uri="{FF2B5EF4-FFF2-40B4-BE49-F238E27FC236}">
                    <a16:creationId xmlns:a16="http://schemas.microsoft.com/office/drawing/2014/main" id="{CF47EFB9-9E44-5F4F-82CF-15138FAF65B5}"/>
                  </a:ext>
                </a:extLst>
              </p:cNvPr>
              <p:cNvSpPr/>
              <p:nvPr/>
            </p:nvSpPr>
            <p:spPr>
              <a:xfrm>
                <a:off x="9733422" y="7310784"/>
                <a:ext cx="3275740" cy="1169551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4400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40" tIns="91440" rIns="91440" bIns="91440" anchor="ctr">
                <a:spAutoFit/>
              </a:bodyPr>
              <a:lstStyle/>
              <a:p>
                <a:pPr lvl="1" indent="0" defTabSz="457200">
                  <a:defRPr sz="180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b="1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  <a:sym typeface="Helvetica"/>
                  </a:rPr>
                  <a:t>NUCLEAR</a:t>
                </a:r>
              </a:p>
              <a:p>
                <a:pPr lvl="1" indent="0" defTabSz="457200">
                  <a:defRPr sz="180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b="1" dirty="0">
                    <a:solidFill>
                      <a:srgbClr val="FFC101"/>
                    </a:solidFill>
                    <a:uFill>
                      <a:solidFill>
                        <a:srgbClr val="042EEE"/>
                      </a:solidFill>
                    </a:u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Helvetica"/>
                  </a:rPr>
                  <a:t>8%</a:t>
                </a:r>
              </a:p>
            </p:txBody>
          </p:sp>
        </p:grpSp>
      </p:grpSp>
      <p:sp>
        <p:nvSpPr>
          <p:cNvPr id="13" name="Shape 186">
            <a:extLst>
              <a:ext uri="{FF2B5EF4-FFF2-40B4-BE49-F238E27FC236}">
                <a16:creationId xmlns:a16="http://schemas.microsoft.com/office/drawing/2014/main" id="{41000FB6-7E91-DD46-A4AF-D109F5B4E358}"/>
              </a:ext>
            </a:extLst>
          </p:cNvPr>
          <p:cNvSpPr/>
          <p:nvPr/>
        </p:nvSpPr>
        <p:spPr>
          <a:xfrm>
            <a:off x="-16611" y="-202725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CALIFORNIA</a:t>
            </a: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7086862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773007-5D8D-F045-ADE0-74E899E87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8"/>
          <a:stretch/>
        </p:blipFill>
        <p:spPr>
          <a:xfrm>
            <a:off x="0" y="-68258"/>
            <a:ext cx="13004800" cy="8572520"/>
          </a:xfrm>
          <a:prstGeom prst="rect">
            <a:avLst/>
          </a:prstGeom>
        </p:spPr>
      </p:pic>
      <p:sp>
        <p:nvSpPr>
          <p:cNvPr id="5" name="Shape 186">
            <a:extLst>
              <a:ext uri="{FF2B5EF4-FFF2-40B4-BE49-F238E27FC236}">
                <a16:creationId xmlns:a16="http://schemas.microsoft.com/office/drawing/2014/main" id="{72D2E142-2244-EB42-A09B-029AD67B3F12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6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SEE THE BIG PICTURE</a:t>
            </a:r>
            <a:endParaRPr lang="en-US" sz="66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3" name="Shape 191"/>
          <p:cNvSpPr/>
          <p:nvPr/>
        </p:nvSpPr>
        <p:spPr>
          <a:xfrm rot="16200000">
            <a:off x="12088147" y="7566693"/>
            <a:ext cx="1521250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Tran Mau Tri Tam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09757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6">
            <a:extLst>
              <a:ext uri="{FF2B5EF4-FFF2-40B4-BE49-F238E27FC236}">
                <a16:creationId xmlns:a16="http://schemas.microsoft.com/office/drawing/2014/main" id="{FBAAB562-7694-D54B-8974-C3F0E4C9BFD0}"/>
              </a:ext>
            </a:extLst>
          </p:cNvPr>
          <p:cNvSpPr/>
          <p:nvPr/>
        </p:nvSpPr>
        <p:spPr>
          <a:xfrm>
            <a:off x="0" y="228369"/>
            <a:ext cx="13004800" cy="10259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spc="-150" dirty="0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U.S. ENERGY PRODUCTION</a:t>
            </a:r>
            <a:endParaRPr lang="en-US" sz="6000" b="1" spc="-150" dirty="0">
              <a:solidFill>
                <a:srgbClr val="089899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E9F52-EE0E-8842-A4DB-FA376E1C27C8}"/>
              </a:ext>
            </a:extLst>
          </p:cNvPr>
          <p:cNvSpPr txBox="1"/>
          <p:nvPr/>
        </p:nvSpPr>
        <p:spPr>
          <a:xfrm>
            <a:off x="1248643" y="8855714"/>
            <a:ext cx="3395546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Source: U.S. Energy Information Administration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A1092-B02D-8B4B-A71C-7046A19FE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5"/>
          <a:stretch/>
        </p:blipFill>
        <p:spPr>
          <a:xfrm>
            <a:off x="1966495" y="1254291"/>
            <a:ext cx="9071810" cy="752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794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C502B-AAC9-3540-AC5F-E3FA8D82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0" y="-173318"/>
            <a:ext cx="13004800" cy="8677580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-173318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HOW EVIL IS THE GAS COMPANY?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239345" y="7742041"/>
            <a:ext cx="113813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Ryan Song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836994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D06B1-BC6F-FF43-922C-30ABB554C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70" b="17704"/>
          <a:stretch/>
        </p:blipFill>
        <p:spPr>
          <a:xfrm>
            <a:off x="0" y="-173318"/>
            <a:ext cx="13004800" cy="8677580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SOLUTION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34851" y="7644067"/>
            <a:ext cx="131446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i="0" dirty="0" err="1"/>
              <a:t>SciencePhoto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989853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4778E73-D729-804A-8C91-D797682FE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05"/>
            <a:ext cx="13004800" cy="8669867"/>
          </a:xfrm>
          <a:prstGeom prst="rect">
            <a:avLst/>
          </a:prstGeom>
        </p:spPr>
      </p:pic>
      <p:sp>
        <p:nvSpPr>
          <p:cNvPr id="15" name="Shape 186">
            <a:extLst>
              <a:ext uri="{FF2B5EF4-FFF2-40B4-BE49-F238E27FC236}">
                <a16:creationId xmlns:a16="http://schemas.microsoft.com/office/drawing/2014/main" id="{E129505B-107F-AE4D-9588-6BAF181E87FA}"/>
              </a:ext>
            </a:extLst>
          </p:cNvPr>
          <p:cNvSpPr/>
          <p:nvPr/>
        </p:nvSpPr>
        <p:spPr>
          <a:xfrm>
            <a:off x="0" y="5323904"/>
            <a:ext cx="13004800" cy="3180358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HOLISTIC APPROACH TO ENERGY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054998" y="7562422"/>
            <a:ext cx="150682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Brooke Anderson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939088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21555" t="6227" b="673"/>
          <a:stretch/>
        </p:blipFill>
        <p:spPr>
          <a:xfrm>
            <a:off x="-32658" y="-1"/>
            <a:ext cx="13111842" cy="853984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2824454" y="649822"/>
            <a:ext cx="7051092" cy="78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59999"/>
                </a:solidFill>
              </a:defRPr>
            </a:lvl1pPr>
          </a:lstStyle>
          <a:p>
            <a:r>
              <a:t>Energy Goals and Priorities </a:t>
            </a:r>
          </a:p>
        </p:txBody>
      </p:sp>
    </p:spTree>
    <p:extLst>
      <p:ext uri="{BB962C8B-B14F-4D97-AF65-F5344CB8AC3E}">
        <p14:creationId xmlns:p14="http://schemas.microsoft.com/office/powerpoint/2010/main" val="204779146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424" t="370" r="424" b="370"/>
          <a:stretch>
            <a:fillRect/>
          </a:stretch>
        </p:blipFill>
        <p:spPr>
          <a:xfrm>
            <a:off x="-51866" y="-65254"/>
            <a:ext cx="13108532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4546015" y="649822"/>
            <a:ext cx="3912770" cy="78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59999"/>
                </a:solidFill>
              </a:defRPr>
            </a:lvl1pPr>
          </a:lstStyle>
          <a:p>
            <a:r>
              <a:t>Energy Drivers </a:t>
            </a:r>
          </a:p>
        </p:txBody>
      </p:sp>
      <p:pic>
        <p:nvPicPr>
          <p:cNvPr id="3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8" y="2588435"/>
            <a:ext cx="12090384" cy="47670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996576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424" t="370" r="424" b="370"/>
          <a:stretch>
            <a:fillRect/>
          </a:stretch>
        </p:blipFill>
        <p:spPr>
          <a:xfrm>
            <a:off x="-51866" y="-48925"/>
            <a:ext cx="13108532" cy="857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882" y="1419989"/>
            <a:ext cx="10526433" cy="709426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1564259" y="649822"/>
            <a:ext cx="9876283" cy="78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59999"/>
                </a:solidFill>
              </a:defRPr>
            </a:lvl1pPr>
          </a:lstStyle>
          <a:p>
            <a:r>
              <a:rPr dirty="0"/>
              <a:t>Roadmap to Strategic Energy Planning</a:t>
            </a:r>
          </a:p>
        </p:txBody>
      </p:sp>
    </p:spTree>
    <p:extLst>
      <p:ext uri="{BB962C8B-B14F-4D97-AF65-F5344CB8AC3E}">
        <p14:creationId xmlns:p14="http://schemas.microsoft.com/office/powerpoint/2010/main" val="179114457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393B6D-D47A-D342-BB17-B60631136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3" y="1254291"/>
            <a:ext cx="11441723" cy="7520840"/>
          </a:xfrm>
          <a:prstGeom prst="rect">
            <a:avLst/>
          </a:prstGeom>
        </p:spPr>
      </p:pic>
      <p:sp>
        <p:nvSpPr>
          <p:cNvPr id="7" name="Shape 186">
            <a:extLst>
              <a:ext uri="{FF2B5EF4-FFF2-40B4-BE49-F238E27FC236}">
                <a16:creationId xmlns:a16="http://schemas.microsoft.com/office/drawing/2014/main" id="{FBAAB562-7694-D54B-8974-C3F0E4C9BFD0}"/>
              </a:ext>
            </a:extLst>
          </p:cNvPr>
          <p:cNvSpPr/>
          <p:nvPr/>
        </p:nvSpPr>
        <p:spPr>
          <a:xfrm>
            <a:off x="0" y="228369"/>
            <a:ext cx="13004800" cy="10259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spc="-150" dirty="0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ON-ROAD VEHICLES USE ¾ ENERGY</a:t>
            </a:r>
            <a:endParaRPr lang="en-US" sz="6000" b="1" spc="-150" dirty="0">
              <a:solidFill>
                <a:srgbClr val="089899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E9F52-EE0E-8842-A4DB-FA376E1C27C8}"/>
              </a:ext>
            </a:extLst>
          </p:cNvPr>
          <p:cNvSpPr txBox="1"/>
          <p:nvPr/>
        </p:nvSpPr>
        <p:spPr>
          <a:xfrm>
            <a:off x="1248643" y="8711336"/>
            <a:ext cx="123937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Source: DOE</a:t>
            </a:r>
          </a:p>
        </p:txBody>
      </p:sp>
    </p:spTree>
    <p:extLst>
      <p:ext uri="{BB962C8B-B14F-4D97-AF65-F5344CB8AC3E}">
        <p14:creationId xmlns:p14="http://schemas.microsoft.com/office/powerpoint/2010/main" val="63071029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6">
            <a:extLst>
              <a:ext uri="{FF2B5EF4-FFF2-40B4-BE49-F238E27FC236}">
                <a16:creationId xmlns:a16="http://schemas.microsoft.com/office/drawing/2014/main" id="{FBAAB562-7694-D54B-8974-C3F0E4C9BFD0}"/>
              </a:ext>
            </a:extLst>
          </p:cNvPr>
          <p:cNvSpPr/>
          <p:nvPr/>
        </p:nvSpPr>
        <p:spPr>
          <a:xfrm>
            <a:off x="0" y="228369"/>
            <a:ext cx="13004800" cy="10259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spc="-150" dirty="0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AVERAGE 60% FUEL COST SAVINGS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04291-D8F9-994D-8B03-886E7122C9AE}"/>
              </a:ext>
            </a:extLst>
          </p:cNvPr>
          <p:cNvSpPr txBox="1"/>
          <p:nvPr/>
        </p:nvSpPr>
        <p:spPr>
          <a:xfrm>
            <a:off x="1248643" y="8711336"/>
            <a:ext cx="123937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Source: DOE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9B2E4-056B-5E43-B206-A5A3343A8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51" y="1190496"/>
            <a:ext cx="9719339" cy="75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92973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1CC268-0A9B-DE43-92A4-02208C511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8" b="2848"/>
          <a:stretch/>
        </p:blipFill>
        <p:spPr>
          <a:xfrm>
            <a:off x="0" y="-173318"/>
            <a:ext cx="13004800" cy="8677580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We live in </a:t>
            </a: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6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COMPLEX ADAPTIVE SYSTEMS</a:t>
            </a:r>
            <a:endParaRPr lang="en-US" sz="66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320296" y="7796905"/>
            <a:ext cx="976229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</a:t>
            </a:r>
            <a:r>
              <a:rPr lang="pl-PL" dirty="0"/>
              <a:t>: </a:t>
            </a:r>
            <a:r>
              <a:rPr lang="pl-PL" dirty="0" err="1"/>
              <a:t>Tommy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14945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01CB0EE-567A-DF4B-9F95-FD4B85930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"/>
          <a:stretch/>
        </p:blipFill>
        <p:spPr>
          <a:xfrm>
            <a:off x="0" y="-14469"/>
            <a:ext cx="13004800" cy="854366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814318" y="-13792"/>
            <a:ext cx="7376164" cy="77970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indent="0"/>
            <a:r>
              <a:rPr lang="en-US" sz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	</a:t>
            </a:r>
          </a:p>
          <a:p>
            <a:pPr lvl="1" indent="0"/>
            <a:r>
              <a:rPr lang="en-US" sz="3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CALIFORNIA CLIMATE STRATEGY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C0AD9D-876F-7947-AD19-017B7027E7E5}"/>
              </a:ext>
            </a:extLst>
          </p:cNvPr>
          <p:cNvGrpSpPr/>
          <p:nvPr/>
        </p:nvGrpSpPr>
        <p:grpSpPr>
          <a:xfrm>
            <a:off x="801291" y="2245182"/>
            <a:ext cx="10976839" cy="5950251"/>
            <a:chOff x="801291" y="2245182"/>
            <a:chExt cx="10976839" cy="5950251"/>
          </a:xfrm>
        </p:grpSpPr>
        <p:grpSp>
          <p:nvGrpSpPr>
            <p:cNvPr id="54" name="Group 53"/>
            <p:cNvGrpSpPr/>
            <p:nvPr/>
          </p:nvGrpSpPr>
          <p:grpSpPr>
            <a:xfrm>
              <a:off x="4935829" y="2245182"/>
              <a:ext cx="2743200" cy="2743200"/>
              <a:chOff x="4935829" y="758271"/>
              <a:chExt cx="3200400" cy="3200400"/>
            </a:xfrm>
          </p:grpSpPr>
          <p:grpSp>
            <p:nvGrpSpPr>
              <p:cNvPr id="16" name="Group 15"/>
              <p:cNvGrpSpPr>
                <a:grpSpLocks noChangeAspect="1"/>
              </p:cNvGrpSpPr>
              <p:nvPr/>
            </p:nvGrpSpPr>
            <p:grpSpPr>
              <a:xfrm>
                <a:off x="4935829" y="758271"/>
                <a:ext cx="3200400" cy="3200400"/>
                <a:chOff x="6754055" y="421383"/>
                <a:chExt cx="5244019" cy="5244019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6754055" y="421383"/>
                  <a:ext cx="5244019" cy="5244019"/>
                </a:xfrm>
                <a:prstGeom prst="ellipse">
                  <a:avLst/>
                </a:prstGeom>
                <a:solidFill>
                  <a:srgbClr val="148787">
                    <a:alpha val="60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7238755" y="906035"/>
                  <a:ext cx="4291429" cy="4291429"/>
                </a:xfrm>
                <a:prstGeom prst="ellipse">
                  <a:avLst/>
                </a:prstGeom>
                <a:solidFill>
                  <a:srgbClr val="148787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20" name="Shape 185"/>
                <p:cNvSpPr/>
                <p:nvPr/>
              </p:nvSpPr>
              <p:spPr>
                <a:xfrm>
                  <a:off x="7238756" y="1496166"/>
                  <a:ext cx="4321019" cy="190236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2800" b="1" dirty="0">
                      <a:solidFill>
                        <a:srgbClr val="FFC101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50%</a:t>
                  </a:r>
                  <a:r>
                    <a:rPr lang="en-US" sz="18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 </a:t>
                  </a: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REDUCTION </a:t>
                  </a:r>
                </a:p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IN PETROLEUM USE IN VEHICLES</a:t>
                  </a:r>
                  <a:endParaRPr lang="en-US" sz="1500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"/>
                    <a:ea typeface="Helvetica"/>
                    <a:cs typeface="Open Sans"/>
                  </a:endParaRPr>
                </a:p>
              </p:txBody>
            </p:sp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32386" y="2306203"/>
                <a:ext cx="807285" cy="984887"/>
              </a:xfrm>
              <a:prstGeom prst="rect">
                <a:avLst/>
              </a:prstGeom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801291" y="2245182"/>
              <a:ext cx="2743200" cy="2743200"/>
              <a:chOff x="890750" y="758271"/>
              <a:chExt cx="3200400" cy="3200400"/>
            </a:xfrm>
          </p:grpSpPr>
          <p:grpSp>
            <p:nvGrpSpPr>
              <p:cNvPr id="46" name="Group 45"/>
              <p:cNvGrpSpPr>
                <a:grpSpLocks noChangeAspect="1"/>
              </p:cNvGrpSpPr>
              <p:nvPr/>
            </p:nvGrpSpPr>
            <p:grpSpPr>
              <a:xfrm>
                <a:off x="890750" y="758271"/>
                <a:ext cx="3200400" cy="3200400"/>
                <a:chOff x="6754055" y="421384"/>
                <a:chExt cx="5244019" cy="5244021"/>
              </a:xfrm>
              <a:solidFill>
                <a:srgbClr val="032E57">
                  <a:alpha val="60000"/>
                </a:srgbClr>
              </a:solidFill>
            </p:grpSpPr>
            <p:sp>
              <p:nvSpPr>
                <p:cNvPr id="48" name="Oval 47"/>
                <p:cNvSpPr/>
                <p:nvPr/>
              </p:nvSpPr>
              <p:spPr>
                <a:xfrm>
                  <a:off x="6754055" y="421384"/>
                  <a:ext cx="5244019" cy="5244021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7238755" y="906035"/>
                  <a:ext cx="4291429" cy="4291430"/>
                </a:xfrm>
                <a:prstGeom prst="ellipse">
                  <a:avLst/>
                </a:prstGeom>
                <a:solidFill>
                  <a:srgbClr val="032E57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50" name="Shape 185"/>
                <p:cNvSpPr/>
                <p:nvPr/>
              </p:nvSpPr>
              <p:spPr>
                <a:xfrm>
                  <a:off x="7268344" y="1786958"/>
                  <a:ext cx="4244417" cy="1328266"/>
                </a:xfrm>
                <a:prstGeom prst="rect">
                  <a:avLst/>
                </a:prstGeom>
                <a:noFill/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2800" b="1" dirty="0">
                      <a:solidFill>
                        <a:srgbClr val="FFC101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50%</a:t>
                  </a:r>
                  <a:r>
                    <a:rPr lang="en-US" sz="18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 </a:t>
                  </a: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RENEWABLE ELECTRICITY</a:t>
                  </a:r>
                  <a:endParaRPr lang="en-US" sz="1500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"/>
                    <a:ea typeface="Helvetica"/>
                    <a:cs typeface="Open Sans"/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9612" y="2464457"/>
                <a:ext cx="635000" cy="774700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4A6E9B4-6644-9F49-B5F2-9FF7FF710D07}"/>
                </a:ext>
              </a:extLst>
            </p:cNvPr>
            <p:cNvGrpSpPr/>
            <p:nvPr/>
          </p:nvGrpSpPr>
          <p:grpSpPr>
            <a:xfrm>
              <a:off x="9034930" y="2245182"/>
              <a:ext cx="2743200" cy="2743200"/>
              <a:chOff x="9034930" y="1281771"/>
              <a:chExt cx="3200400" cy="3200400"/>
            </a:xfrm>
          </p:grpSpPr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9034930" y="1281771"/>
                <a:ext cx="3200400" cy="3200400"/>
                <a:chOff x="6754055" y="421384"/>
                <a:chExt cx="5244019" cy="5244021"/>
              </a:xfrm>
              <a:solidFill>
                <a:srgbClr val="3366FF">
                  <a:alpha val="60000"/>
                </a:srgbClr>
              </a:solidFill>
            </p:grpSpPr>
            <p:sp>
              <p:nvSpPr>
                <p:cNvPr id="24" name="Oval 23"/>
                <p:cNvSpPr/>
                <p:nvPr/>
              </p:nvSpPr>
              <p:spPr>
                <a:xfrm>
                  <a:off x="6754055" y="421384"/>
                  <a:ext cx="5244019" cy="5244021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7238755" y="906035"/>
                  <a:ext cx="4291429" cy="4291430"/>
                </a:xfrm>
                <a:prstGeom prst="ellipse">
                  <a:avLst/>
                </a:prstGeom>
                <a:solidFill>
                  <a:srgbClr val="3366FF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26" name="Shape 185"/>
                <p:cNvSpPr/>
                <p:nvPr/>
              </p:nvSpPr>
              <p:spPr>
                <a:xfrm>
                  <a:off x="7299519" y="1581014"/>
                  <a:ext cx="4244419" cy="1902361"/>
                </a:xfrm>
                <a:prstGeom prst="rect">
                  <a:avLst/>
                </a:prstGeom>
                <a:noFill/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2800" b="1" dirty="0">
                      <a:solidFill>
                        <a:srgbClr val="FFC101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2x</a:t>
                  </a:r>
                  <a:r>
                    <a:rPr lang="en-US" sz="18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 </a:t>
                  </a: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ENERGY </a:t>
                  </a:r>
                </a:p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EFFICIENCY SAVINGS AT EXISTING BUILDINGS</a:t>
                  </a:r>
                  <a:endParaRPr lang="en-US" sz="1500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"/>
                    <a:ea typeface="Helvetica"/>
                    <a:cs typeface="Open Sans"/>
                  </a:endParaRPr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6CF469C-7A07-644E-9F09-BAF95E0C5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09023" y="3086673"/>
                <a:ext cx="546100" cy="77470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699635-A139-3749-945D-0AD2A3A00883}"/>
                </a:ext>
              </a:extLst>
            </p:cNvPr>
            <p:cNvGrpSpPr/>
            <p:nvPr/>
          </p:nvGrpSpPr>
          <p:grpSpPr>
            <a:xfrm>
              <a:off x="807048" y="5452233"/>
              <a:ext cx="2743200" cy="2743200"/>
              <a:chOff x="807048" y="5076666"/>
              <a:chExt cx="3200400" cy="3200400"/>
            </a:xfrm>
          </p:grpSpPr>
          <p:grpSp>
            <p:nvGrpSpPr>
              <p:cNvPr id="28" name="Group 27"/>
              <p:cNvGrpSpPr>
                <a:grpSpLocks noChangeAspect="1"/>
              </p:cNvGrpSpPr>
              <p:nvPr/>
            </p:nvGrpSpPr>
            <p:grpSpPr>
              <a:xfrm>
                <a:off x="807048" y="5076666"/>
                <a:ext cx="3200400" cy="3200400"/>
                <a:chOff x="6754055" y="421383"/>
                <a:chExt cx="5244019" cy="524401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6754055" y="421383"/>
                  <a:ext cx="5244019" cy="5244019"/>
                </a:xfrm>
                <a:prstGeom prst="ellipse">
                  <a:avLst/>
                </a:prstGeom>
                <a:solidFill>
                  <a:srgbClr val="800000">
                    <a:alpha val="60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7238755" y="906035"/>
                  <a:ext cx="4291429" cy="4291429"/>
                </a:xfrm>
                <a:prstGeom prst="ellipse">
                  <a:avLst/>
                </a:prstGeom>
                <a:solidFill>
                  <a:srgbClr val="80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32" name="Shape 185"/>
                <p:cNvSpPr/>
                <p:nvPr/>
              </p:nvSpPr>
              <p:spPr>
                <a:xfrm>
                  <a:off x="7268344" y="1883477"/>
                  <a:ext cx="4244419" cy="1378441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CARBON </a:t>
                  </a:r>
                </a:p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SEQUESTRATION IN </a:t>
                  </a:r>
                </a:p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THE LAND BASE</a:t>
                  </a:r>
                  <a:endParaRPr lang="en-US" sz="1500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"/>
                    <a:ea typeface="Helvetica"/>
                    <a:cs typeface="Open Sans"/>
                  </a:endParaRPr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AEF2A26-224E-AA4F-9C3E-830BBB912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8441" y="6787421"/>
                <a:ext cx="546100" cy="77470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870A7E4-D69C-5240-AFAB-87BA04BFD69F}"/>
                </a:ext>
              </a:extLst>
            </p:cNvPr>
            <p:cNvGrpSpPr/>
            <p:nvPr/>
          </p:nvGrpSpPr>
          <p:grpSpPr>
            <a:xfrm>
              <a:off x="4920989" y="5452233"/>
              <a:ext cx="2743200" cy="2743200"/>
              <a:chOff x="4920989" y="5076666"/>
              <a:chExt cx="3200400" cy="320040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920989" y="5076666"/>
                <a:ext cx="3200400" cy="3200400"/>
                <a:chOff x="7546105" y="6025118"/>
                <a:chExt cx="2196847" cy="219456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7546105" y="6025118"/>
                  <a:ext cx="2196847" cy="2194560"/>
                </a:xfrm>
                <a:prstGeom prst="ellipse">
                  <a:avLst/>
                </a:prstGeom>
                <a:solidFill>
                  <a:srgbClr val="FFC000">
                    <a:alpha val="60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7749158" y="6227939"/>
                  <a:ext cx="1797784" cy="1795912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38" name="Shape 185"/>
                <p:cNvSpPr/>
                <p:nvPr/>
              </p:nvSpPr>
              <p:spPr>
                <a:xfrm>
                  <a:off x="7727688" y="6738246"/>
                  <a:ext cx="1861584" cy="408024"/>
                </a:xfrm>
                <a:prstGeom prst="rect">
                  <a:avLst/>
                </a:prstGeom>
                <a:noFill/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REDUCE SHORT-LIVED POLLUTANTS</a:t>
                  </a:r>
                  <a:endParaRPr lang="en-US" sz="1500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"/>
                    <a:ea typeface="Helvetica"/>
                    <a:cs typeface="Open Sans"/>
                  </a:endParaRP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162EB82-FDAA-7E4E-AC15-177AFB3BD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85592" y="6740933"/>
                <a:ext cx="630103" cy="845665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26AF5F-1F07-E347-A9B5-8B525FB5627E}"/>
                </a:ext>
              </a:extLst>
            </p:cNvPr>
            <p:cNvGrpSpPr/>
            <p:nvPr/>
          </p:nvGrpSpPr>
          <p:grpSpPr>
            <a:xfrm>
              <a:off x="9034930" y="5452233"/>
              <a:ext cx="2743200" cy="2743200"/>
              <a:chOff x="9034930" y="5076666"/>
              <a:chExt cx="3108960" cy="310896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9034930" y="5076666"/>
                <a:ext cx="3108960" cy="3108960"/>
                <a:chOff x="4568084" y="3560833"/>
                <a:chExt cx="2194560" cy="2192275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4568084" y="3560833"/>
                  <a:ext cx="2194560" cy="2192275"/>
                </a:xfrm>
                <a:prstGeom prst="ellipse">
                  <a:avLst/>
                </a:prstGeom>
                <a:solidFill>
                  <a:srgbClr val="808284">
                    <a:alpha val="60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4770925" y="3763442"/>
                  <a:ext cx="1795912" cy="1794042"/>
                </a:xfrm>
                <a:prstGeom prst="ellipse">
                  <a:avLst/>
                </a:prstGeom>
                <a:solidFill>
                  <a:srgbClr val="808284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endParaRPr>
                </a:p>
              </p:txBody>
            </p:sp>
            <p:sp>
              <p:nvSpPr>
                <p:cNvPr id="44" name="Shape 185"/>
                <p:cNvSpPr/>
                <p:nvPr/>
              </p:nvSpPr>
              <p:spPr>
                <a:xfrm>
                  <a:off x="4785158" y="4182961"/>
                  <a:ext cx="1776239" cy="450936"/>
                </a:xfrm>
                <a:prstGeom prst="rect">
                  <a:avLst/>
                </a:prstGeom>
                <a:noFill/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SAFEGUARD </a:t>
                  </a:r>
                </a:p>
                <a:p>
                  <a:pPr defTabSz="457200">
                    <a:defRPr sz="180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lang="en-US" sz="1500" dirty="0">
                      <a:solidFill>
                        <a:srgbClr val="FFFFFF"/>
                      </a:solidFill>
                      <a:uFill>
                        <a:solidFill>
                          <a:srgbClr val="042EEE"/>
                        </a:solidFill>
                      </a:uFill>
                      <a:latin typeface="Open Sans"/>
                      <a:ea typeface="Helvetica"/>
                      <a:cs typeface="Open Sans"/>
                      <a:sym typeface="Helvetica"/>
                    </a:rPr>
                    <a:t>CALIFORNIA</a:t>
                  </a:r>
                  <a:endParaRPr lang="en-US" sz="1500" dirty="0">
                    <a:solidFill>
                      <a:srgbClr val="FFFFFF"/>
                    </a:solidFill>
                    <a:uFill>
                      <a:solidFill>
                        <a:srgbClr val="042EEE"/>
                      </a:solidFill>
                    </a:uFill>
                    <a:latin typeface="Open Sans"/>
                    <a:ea typeface="Helvetica"/>
                    <a:cs typeface="Open Sans"/>
                  </a:endParaRPr>
                </a:p>
              </p:txBody>
            </p: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2AE6BDF-A491-A34A-B702-E9606730A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70922" y="6598846"/>
                <a:ext cx="520677" cy="882258"/>
              </a:xfrm>
              <a:prstGeom prst="rect">
                <a:avLst/>
              </a:prstGeom>
            </p:spPr>
          </p:pic>
        </p:grpSp>
      </p:grpSp>
      <p:sp>
        <p:nvSpPr>
          <p:cNvPr id="13" name="Shape 195"/>
          <p:cNvSpPr/>
          <p:nvPr/>
        </p:nvSpPr>
        <p:spPr>
          <a:xfrm rot="16200000">
            <a:off x="12195967" y="7701236"/>
            <a:ext cx="1269578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Jacob </a:t>
            </a:r>
            <a:r>
              <a:rPr lang="en-US" dirty="0" err="1"/>
              <a:t>Repko</a:t>
            </a:r>
            <a:endParaRPr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27D0AAB-CB01-0A4A-BC8E-41B19EDB7C1E}"/>
              </a:ext>
            </a:extLst>
          </p:cNvPr>
          <p:cNvSpPr txBox="1"/>
          <p:nvPr/>
        </p:nvSpPr>
        <p:spPr>
          <a:xfrm>
            <a:off x="0" y="1148194"/>
            <a:ext cx="13004800" cy="718145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indent="0"/>
            <a:r>
              <a:rPr lang="en-US" sz="24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VISION: Reducing Greenhouse Gas Emissions to </a:t>
            </a:r>
            <a:r>
              <a:rPr lang="en-US" sz="4000" b="1" dirty="0">
                <a:solidFill>
                  <a:srgbClr val="FFC101"/>
                </a:solidFill>
                <a:latin typeface="Open Sans Semibold" charset="0"/>
                <a:ea typeface="Open Sans Semibold" charset="0"/>
                <a:cs typeface="Open Sans Semibold" charset="0"/>
              </a:rPr>
              <a:t>40%</a:t>
            </a:r>
            <a:r>
              <a:rPr lang="en-US" sz="24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Below 1990 Levels By </a:t>
            </a:r>
            <a:r>
              <a:rPr lang="en-US" sz="4000" b="1" dirty="0">
                <a:solidFill>
                  <a:srgbClr val="FFC10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1448786766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58236-C3E4-EF4B-A0D1-216CB4045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05"/>
            <a:ext cx="13004800" cy="8669867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6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LOOK BEYOND …</a:t>
            </a:r>
            <a:endParaRPr lang="en-US" sz="66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208086" y="7693054"/>
            <a:ext cx="1200650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pl-PL" dirty="0"/>
              <a:t> </a:t>
            </a:r>
            <a:r>
              <a:rPr lang="pl-PL" dirty="0" err="1"/>
              <a:t>Fancycrave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131043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9CC71-7BE1-6B4A-A946-185602DE5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80"/>
            <a:ext cx="13004800" cy="8669042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Set</a:t>
            </a: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“REALISTIC” EXPECTATIONS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03891" y="7600610"/>
            <a:ext cx="1409040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Hamza El-</a:t>
            </a:r>
            <a:r>
              <a:rPr lang="en-US" dirty="0" err="1"/>
              <a:t>Falah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9921571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9527FE-0694-2C44-BADD-3D399A41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3318"/>
            <a:ext cx="13023014" cy="8677580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86372"/>
            <a:ext cx="13004800" cy="3195747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Have</a:t>
            </a: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A VISION TO MOVE FORWARD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7" name="Shape 195">
            <a:extLst>
              <a:ext uri="{FF2B5EF4-FFF2-40B4-BE49-F238E27FC236}">
                <a16:creationId xmlns:a16="http://schemas.microsoft.com/office/drawing/2014/main" id="{E442E90E-B31A-C04B-8B95-644CD7C34592}"/>
              </a:ext>
            </a:extLst>
          </p:cNvPr>
          <p:cNvSpPr/>
          <p:nvPr/>
        </p:nvSpPr>
        <p:spPr>
          <a:xfrm rot="16200000">
            <a:off x="12199270" y="7693054"/>
            <a:ext cx="121828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i="0" dirty="0"/>
              <a:t>YAY Images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87756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AE228E-05D6-8943-B174-9743423BA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r="-140" b="7074"/>
          <a:stretch/>
        </p:blipFill>
        <p:spPr>
          <a:xfrm>
            <a:off x="-42530" y="-212651"/>
            <a:ext cx="13082044" cy="8716913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Focus on</a:t>
            </a: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GOALS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1930766" y="7415461"/>
            <a:ext cx="1755289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Vidar </a:t>
            </a:r>
            <a:r>
              <a:rPr lang="en-US" dirty="0" err="1"/>
              <a:t>Nordli-Mathisen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193407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line image 2">
            <a:extLst>
              <a:ext uri="{FF2B5EF4-FFF2-40B4-BE49-F238E27FC236}">
                <a16:creationId xmlns:a16="http://schemas.microsoft.com/office/drawing/2014/main" id="{9EAA414E-A5CA-E943-9ACF-3AC818E7B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2"/>
          <a:stretch/>
        </p:blipFill>
        <p:spPr bwMode="auto">
          <a:xfrm>
            <a:off x="871838" y="1094035"/>
            <a:ext cx="11261123" cy="76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228369"/>
            <a:ext cx="13004800" cy="10259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ASSESS RISKS &amp; OPPORTUNITIES</a:t>
            </a:r>
            <a:endParaRPr lang="en-US" sz="6000" b="1" dirty="0">
              <a:solidFill>
                <a:srgbClr val="089899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311261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314E96-0C5D-8B46-816B-C9D1FDB573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0" y="-173318"/>
            <a:ext cx="13004800" cy="8677580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Identify</a:t>
            </a: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STAKEHOLDERS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35953" y="7627738"/>
            <a:ext cx="1344920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:</a:t>
            </a:r>
            <a:r>
              <a:rPr lang="en-US" dirty="0"/>
              <a:t>Photo</a:t>
            </a:r>
            <a:r>
              <a:rPr lang="pl-PL" dirty="0"/>
              <a:t>: Kat Janowicz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545528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DDBBE-F577-F44A-A8BA-47C2AA13C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r="8997"/>
          <a:stretch/>
        </p:blipFill>
        <p:spPr>
          <a:xfrm>
            <a:off x="1" y="-173318"/>
            <a:ext cx="13004800" cy="8677580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AND ENGAGE THEM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84470" y="7689033"/>
            <a:ext cx="1274388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pl-PL" dirty="0"/>
              <a:t>Kat Janowicz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2552280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66ABC8-4C39-CE46-ACF6-5CFCBB5C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9" y="-173318"/>
            <a:ext cx="13023014" cy="8677580"/>
          </a:xfrm>
          <a:prstGeom prst="rect">
            <a:avLst/>
          </a:prstGeom>
        </p:spPr>
      </p:pic>
      <p:sp>
        <p:nvSpPr>
          <p:cNvPr id="6" name="Shape 186">
            <a:extLst>
              <a:ext uri="{FF2B5EF4-FFF2-40B4-BE49-F238E27FC236}">
                <a16:creationId xmlns:a16="http://schemas.microsoft.com/office/drawing/2014/main" id="{3A3F3EE8-49DD-614B-90CF-837E39FA1033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COLLABORATION IS KEY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99270" y="7693054"/>
            <a:ext cx="121828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i="0" dirty="0"/>
              <a:t>YAY Images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549235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A61DB-24B2-C24E-836F-E2BDC9ABE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/>
          <a:stretch/>
        </p:blipFill>
        <p:spPr>
          <a:xfrm>
            <a:off x="0" y="-173318"/>
            <a:ext cx="13004800" cy="8677580"/>
          </a:xfrm>
          <a:prstGeom prst="rect">
            <a:avLst/>
          </a:prstGeom>
        </p:spPr>
      </p:pic>
      <p:sp>
        <p:nvSpPr>
          <p:cNvPr id="5" name="Shape 186">
            <a:extLst>
              <a:ext uri="{FF2B5EF4-FFF2-40B4-BE49-F238E27FC236}">
                <a16:creationId xmlns:a16="http://schemas.microsoft.com/office/drawing/2014/main" id="{CBC1CC16-55C8-9249-84E0-76A4F51C7072}"/>
              </a:ext>
            </a:extLst>
          </p:cNvPr>
          <p:cNvSpPr/>
          <p:nvPr/>
        </p:nvSpPr>
        <p:spPr>
          <a:xfrm>
            <a:off x="0" y="5231571"/>
            <a:ext cx="13004800" cy="3272691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chemeClr val="bg1"/>
                </a:solidFill>
                <a:latin typeface="Lucida Handwriting" panose="03010101010101010101" pitchFamily="66" charset="77"/>
                <a:sym typeface="Helvetica"/>
              </a:rPr>
              <a:t>See it from</a:t>
            </a: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THE STAKEHOLDERS’ PERSPECTIVE</a:t>
            </a:r>
            <a:endParaRPr lang="en-US" sz="6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6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53585" y="7684459"/>
            <a:ext cx="1309654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pl-PL" dirty="0"/>
              <a:t> Kat Janowicz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869652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3CEE3-B567-6D4D-B6FD-68C9DCB48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"/>
          <a:stretch/>
        </p:blipFill>
        <p:spPr>
          <a:xfrm>
            <a:off x="0" y="-116378"/>
            <a:ext cx="13004800" cy="8620640"/>
          </a:xfrm>
          <a:prstGeom prst="rect">
            <a:avLst/>
          </a:prstGeom>
        </p:spPr>
      </p:pic>
      <p:sp>
        <p:nvSpPr>
          <p:cNvPr id="5" name="Shape 186">
            <a:extLst>
              <a:ext uri="{FF2B5EF4-FFF2-40B4-BE49-F238E27FC236}">
                <a16:creationId xmlns:a16="http://schemas.microsoft.com/office/drawing/2014/main" id="{16793C5A-D7FA-3B44-B695-6B5CF54624F1}"/>
              </a:ext>
            </a:extLst>
          </p:cNvPr>
          <p:cNvSpPr/>
          <p:nvPr/>
        </p:nvSpPr>
        <p:spPr>
          <a:xfrm>
            <a:off x="0" y="4446740"/>
            <a:ext cx="13004800" cy="4011355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8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BUILD RESILIENT COMMUNITIES</a:t>
            </a: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2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SEE THE BIG PICTURE</a:t>
            </a: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CHALLENGE THE STATUS QUO</a:t>
            </a: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BE IMPACTFUL</a:t>
            </a: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  <p:sp>
        <p:nvSpPr>
          <p:cNvPr id="3" name="Shape 191"/>
          <p:cNvSpPr/>
          <p:nvPr/>
        </p:nvSpPr>
        <p:spPr>
          <a:xfrm rot="16200000">
            <a:off x="12292530" y="7634429"/>
            <a:ext cx="1112484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fred pixlab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523586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 rot="16200000">
            <a:off x="12184583" y="7699451"/>
            <a:ext cx="130644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pl-PL" dirty="0"/>
              <a:t>Kat Janowicz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BA6BE7-9486-D446-A74A-167F84C8DCAD}"/>
              </a:ext>
            </a:extLst>
          </p:cNvPr>
          <p:cNvGrpSpPr/>
          <p:nvPr/>
        </p:nvGrpSpPr>
        <p:grpSpPr>
          <a:xfrm>
            <a:off x="-1" y="-52952"/>
            <a:ext cx="13004801" cy="8560227"/>
            <a:chOff x="-1" y="-13763"/>
            <a:chExt cx="13004801" cy="8560227"/>
          </a:xfrm>
        </p:grpSpPr>
        <p:pic>
          <p:nvPicPr>
            <p:cNvPr id="2" name="Picture 1" descr="IMG_0194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1507"/>
              <a:ext cx="13004800" cy="8551513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-1" y="-11800"/>
              <a:ext cx="3657600" cy="7453597"/>
              <a:chOff x="-1" y="0"/>
              <a:chExt cx="3657600" cy="7453597"/>
            </a:xfrm>
          </p:grpSpPr>
          <p:sp>
            <p:nvSpPr>
              <p:cNvPr id="46" name="Down Arrow 45"/>
              <p:cNvSpPr/>
              <p:nvPr/>
            </p:nvSpPr>
            <p:spPr>
              <a:xfrm>
                <a:off x="-1" y="0"/>
                <a:ext cx="3657600" cy="7453597"/>
              </a:xfrm>
              <a:prstGeom prst="downArrow">
                <a:avLst>
                  <a:gd name="adj1" fmla="val 50000"/>
                  <a:gd name="adj2" fmla="val 45419"/>
                </a:avLst>
              </a:prstGeom>
              <a:solidFill>
                <a:srgbClr val="0F613B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flipH="1">
                <a:off x="914238" y="15789"/>
                <a:ext cx="1828961" cy="1118255"/>
              </a:xfrm>
              <a:prstGeom prst="rect">
                <a:avLst/>
              </a:prstGeom>
              <a:solidFill>
                <a:srgbClr val="0F613B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latin typeface="Open Sans" charset="0"/>
                    <a:ea typeface="Open Sans" charset="0"/>
                    <a:cs typeface="Open Sans" charset="0"/>
                  </a:rPr>
                  <a:t>Sulfur </a:t>
                </a:r>
              </a:p>
              <a:p>
                <a:r>
                  <a:rPr lang="en-US" sz="2200" b="1" dirty="0">
                    <a:solidFill>
                      <a:schemeClr val="bg1"/>
                    </a:solidFill>
                    <a:latin typeface="Open Sans" charset="0"/>
                    <a:ea typeface="Open Sans" charset="0"/>
                    <a:cs typeface="Open Sans" charset="0"/>
                  </a:rPr>
                  <a:t>Oxides</a:t>
                </a:r>
              </a:p>
              <a:p>
                <a:r>
                  <a:rPr lang="en-US" sz="2200" b="1" dirty="0">
                    <a:solidFill>
                      <a:schemeClr val="bg1"/>
                    </a:solidFill>
                    <a:latin typeface="Open Sans" charset="0"/>
                    <a:ea typeface="Open Sans" charset="0"/>
                    <a:cs typeface="Open Sans" charset="0"/>
                  </a:rPr>
                  <a:t>SOx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flipH="1">
                <a:off x="868285" y="4900174"/>
                <a:ext cx="1955170" cy="1118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6600" b="1" dirty="0">
                    <a:solidFill>
                      <a:schemeClr val="bg1"/>
                    </a:solidFill>
                    <a:latin typeface="Open Sans"/>
                    <a:cs typeface="Open Sans"/>
                  </a:rPr>
                  <a:t>97%</a:t>
                </a:r>
                <a:endParaRPr kumimoji="0" lang="en-US" sz="6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/>
                  <a:cs typeface="Open Sans"/>
                  <a:sym typeface="Helvetica Neue Light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856612" y="-13763"/>
              <a:ext cx="4094540" cy="6897287"/>
              <a:chOff x="4595336" y="0"/>
              <a:chExt cx="4227708" cy="7453597"/>
            </a:xfrm>
            <a:solidFill>
              <a:srgbClr val="032E57">
                <a:alpha val="50000"/>
              </a:srgbClr>
            </a:solidFill>
          </p:grpSpPr>
          <p:sp>
            <p:nvSpPr>
              <p:cNvPr id="50" name="Down Arrow 49"/>
              <p:cNvSpPr/>
              <p:nvPr/>
            </p:nvSpPr>
            <p:spPr>
              <a:xfrm>
                <a:off x="4595336" y="0"/>
                <a:ext cx="4227708" cy="7453597"/>
              </a:xfrm>
              <a:prstGeom prst="downArrow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flipH="1">
                <a:off x="5639987" y="41510"/>
                <a:ext cx="2119132" cy="1574310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200" b="1" dirty="0">
                    <a:solidFill>
                      <a:schemeClr val="bg1"/>
                    </a:solidFill>
                    <a:latin typeface="Open Sans" charset="0"/>
                    <a:ea typeface="Open Sans" charset="0"/>
                    <a:cs typeface="Open Sans" charset="0"/>
                  </a:rPr>
                  <a:t>Diesel Particulate Matter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200" b="1" dirty="0">
                    <a:solidFill>
                      <a:schemeClr val="bg1"/>
                    </a:solidFill>
                    <a:latin typeface="Open Sans" charset="0"/>
                    <a:ea typeface="Open Sans" charset="0"/>
                    <a:cs typeface="Open Sans" charset="0"/>
                  </a:rPr>
                  <a:t>DPM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flipH="1">
                <a:off x="5639987" y="4302698"/>
                <a:ext cx="2152666" cy="1202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6600" b="1" dirty="0">
                    <a:solidFill>
                      <a:schemeClr val="bg1"/>
                    </a:solidFill>
                    <a:latin typeface="Open Sans"/>
                    <a:cs typeface="Open Sans"/>
                  </a:rPr>
                  <a:t>87%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071941" y="-13252"/>
              <a:ext cx="3657600" cy="4628240"/>
              <a:chOff x="4595336" y="0"/>
              <a:chExt cx="4227708" cy="7453598"/>
            </a:xfrm>
          </p:grpSpPr>
          <p:sp>
            <p:nvSpPr>
              <p:cNvPr id="54" name="Down Arrow 53"/>
              <p:cNvSpPr/>
              <p:nvPr/>
            </p:nvSpPr>
            <p:spPr>
              <a:xfrm>
                <a:off x="4595336" y="0"/>
                <a:ext cx="4227708" cy="7453598"/>
              </a:xfrm>
              <a:prstGeom prst="downArrow">
                <a:avLst/>
              </a:prstGeom>
              <a:solidFill>
                <a:srgbClr val="800000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flipH="1">
                <a:off x="5649908" y="25428"/>
                <a:ext cx="2114746" cy="1833930"/>
              </a:xfrm>
              <a:prstGeom prst="rect">
                <a:avLst/>
              </a:prstGeom>
              <a:solidFill>
                <a:srgbClr val="80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latin typeface="Open Sans" charset="0"/>
                    <a:ea typeface="Open Sans" charset="0"/>
                    <a:cs typeface="Open Sans" charset="0"/>
                  </a:rPr>
                  <a:t>Nitrogen Oxides</a:t>
                </a:r>
              </a:p>
              <a:p>
                <a:r>
                  <a:rPr lang="en-US" sz="2200" b="1" dirty="0">
                    <a:solidFill>
                      <a:schemeClr val="bg1"/>
                    </a:solidFill>
                    <a:latin typeface="Open Sans" charset="0"/>
                    <a:ea typeface="Open Sans" charset="0"/>
                    <a:cs typeface="Open Sans" charset="0"/>
                  </a:rPr>
                  <a:t>NOx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flipH="1">
                <a:off x="5639987" y="3109274"/>
                <a:ext cx="2152666" cy="1788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6600" b="1" dirty="0">
                    <a:solidFill>
                      <a:schemeClr val="bg1"/>
                    </a:solidFill>
                    <a:latin typeface="Open Sans"/>
                    <a:cs typeface="Open Sans"/>
                  </a:rPr>
                  <a:t>56%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276021" y="-13252"/>
              <a:ext cx="3657600" cy="3293886"/>
              <a:chOff x="4595336" y="-1"/>
              <a:chExt cx="4227708" cy="7453598"/>
            </a:xfrm>
          </p:grpSpPr>
          <p:sp>
            <p:nvSpPr>
              <p:cNvPr id="58" name="Down Arrow 57"/>
              <p:cNvSpPr/>
              <p:nvPr/>
            </p:nvSpPr>
            <p:spPr>
              <a:xfrm>
                <a:off x="4595336" y="-1"/>
                <a:ext cx="4227708" cy="7453598"/>
              </a:xfrm>
              <a:prstGeom prst="downArrow">
                <a:avLst/>
              </a:prstGeom>
              <a:solidFill>
                <a:srgbClr val="3366FF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flipH="1">
                <a:off x="5653724" y="7342"/>
                <a:ext cx="2110932" cy="1764353"/>
              </a:xfrm>
              <a:prstGeom prst="rect">
                <a:avLst/>
              </a:prstGeom>
              <a:solidFill>
                <a:srgbClr val="3366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Open Sans" charset="0"/>
                    <a:ea typeface="Open Sans" charset="0"/>
                    <a:cs typeface="Open Sans" charset="0"/>
                    <a:sym typeface="Helvetica Neue Light"/>
                  </a:rPr>
                  <a:t>Greenhouse Gases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flipH="1">
                <a:off x="5639987" y="1750200"/>
                <a:ext cx="2152666" cy="25304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6600" b="1" dirty="0">
                    <a:solidFill>
                      <a:schemeClr val="bg1"/>
                    </a:solidFill>
                    <a:latin typeface="Open Sans"/>
                    <a:cs typeface="Open Sans"/>
                  </a:rPr>
                  <a:t>18%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rot="10800000">
              <a:off x="8020413" y="5247529"/>
              <a:ext cx="3657600" cy="3293886"/>
              <a:chOff x="4595336" y="0"/>
              <a:chExt cx="4227708" cy="7453596"/>
            </a:xfrm>
          </p:grpSpPr>
          <p:sp>
            <p:nvSpPr>
              <p:cNvPr id="62" name="Down Arrow 61"/>
              <p:cNvSpPr/>
              <p:nvPr/>
            </p:nvSpPr>
            <p:spPr>
              <a:xfrm>
                <a:off x="4595336" y="0"/>
                <a:ext cx="4227708" cy="7453596"/>
              </a:xfrm>
              <a:prstGeom prst="downArrow">
                <a:avLst/>
              </a:prstGeom>
              <a:solidFill>
                <a:srgbClr val="808284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10800000" flipH="1">
                <a:off x="5639989" y="50419"/>
                <a:ext cx="2127592" cy="1067897"/>
              </a:xfrm>
              <a:prstGeom prst="rect">
                <a:avLst/>
              </a:prstGeom>
              <a:solidFill>
                <a:srgbClr val="80828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>
                    <a:solidFill>
                      <a:schemeClr val="bg1"/>
                    </a:solidFill>
                    <a:latin typeface="Open Sans"/>
                    <a:cs typeface="Open Sans"/>
                  </a:rPr>
                  <a:t>TEUs</a:t>
                </a:r>
                <a:endParaRPr kumimoji="0" lang="en-US" sz="24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/>
                  <a:cs typeface="Open Sans"/>
                  <a:sym typeface="Helvetica Neue Light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10800000" flipH="1">
                <a:off x="5639988" y="1952326"/>
                <a:ext cx="2152666" cy="22866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5900" b="1" dirty="0">
                    <a:solidFill>
                      <a:schemeClr val="bg1"/>
                    </a:solidFill>
                    <a:latin typeface="Open Sans"/>
                    <a:cs typeface="Open Sans"/>
                  </a:rPr>
                  <a:t>10%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630018" y="7582097"/>
              <a:ext cx="6982354" cy="964367"/>
            </a:xfrm>
            <a:prstGeom prst="rect">
              <a:avLst/>
            </a:prstGeom>
            <a:solidFill>
              <a:srgbClr val="34BACF">
                <a:alpha val="7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4320" tIns="50800" rIns="274320" bIns="50800" numCol="1" spcCol="3810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San Pedro Bay Ports</a:t>
              </a:r>
            </a:p>
            <a:p>
              <a:pPr algn="l"/>
              <a:r>
                <a:rPr lang="en-US" sz="2000" dirty="0">
                  <a:solidFill>
                    <a:srgbClr val="FFFFFF"/>
                  </a:solidFill>
                  <a:latin typeface="Open Sans Light" charset="0"/>
                  <a:ea typeface="Open Sans Light" charset="0"/>
                  <a:cs typeface="Open Sans Light" charset="0"/>
                </a:rPr>
                <a:t> 2016 Air Emissions Inventory  Compared to 2005 Levels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02171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ctr" defTabSz="484886">
              <a:defRPr sz="7885" b="1">
                <a:solidFill>
                  <a:srgbClr val="0779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6600" dirty="0">
                <a:solidFill>
                  <a:srgbClr val="089899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Thank you</a:t>
            </a:r>
          </a:p>
        </p:txBody>
      </p:sp>
      <p:sp>
        <p:nvSpPr>
          <p:cNvPr id="329" name="Shape 329"/>
          <p:cNvSpPr>
            <a:spLocks noGrp="1"/>
          </p:cNvSpPr>
          <p:nvPr>
            <p:ph type="body" sz="half" idx="1"/>
          </p:nvPr>
        </p:nvSpPr>
        <p:spPr>
          <a:xfrm>
            <a:off x="571500" y="2222500"/>
            <a:ext cx="5742214" cy="64981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dirty="0"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dirty="0"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/>
            </a:pPr>
            <a:r>
              <a:rPr lang="en-US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Kat Janowicz</a:t>
            </a:r>
            <a:r>
              <a:rPr lang="en-US" dirty="0">
                <a:latin typeface="Open Sans"/>
                <a:cs typeface="Open Sans"/>
              </a:rPr>
              <a:t>, </a:t>
            </a:r>
            <a:r>
              <a:rPr lang="en-US" sz="1600" dirty="0">
                <a:latin typeface="Open Sans"/>
                <a:cs typeface="Open Sans"/>
              </a:rPr>
              <a:t>MSME, MBA, CEM, LEED GA, ENV SP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 i="1"/>
            </a:pPr>
            <a:r>
              <a:rPr lang="en-US" dirty="0">
                <a:latin typeface="Open Sans"/>
                <a:cs typeface="Open Sans"/>
              </a:rPr>
              <a:t>President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/>
            </a:pPr>
            <a:endParaRPr lang="en-US" dirty="0"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/>
            </a:pPr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3COTECH, Inc.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/>
            </a:pPr>
            <a:r>
              <a:rPr lang="en-US" dirty="0">
                <a:latin typeface="Open Sans"/>
                <a:cs typeface="Open Sans"/>
              </a:rPr>
              <a:t>224 W 8</a:t>
            </a:r>
            <a:r>
              <a:rPr lang="en-US" baseline="30000" dirty="0">
                <a:latin typeface="Open Sans"/>
                <a:cs typeface="Open Sans"/>
              </a:rPr>
              <a:t>th</a:t>
            </a:r>
            <a:r>
              <a:rPr lang="en-US" dirty="0">
                <a:latin typeface="Open Sans"/>
                <a:cs typeface="Open Sans"/>
              </a:rPr>
              <a:t> Street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/>
            </a:pPr>
            <a:r>
              <a:rPr lang="en-US" dirty="0">
                <a:latin typeface="Open Sans"/>
                <a:cs typeface="Open Sans"/>
              </a:rPr>
              <a:t>San Pedro, CA 90731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r>
              <a:rPr lang="en-US" dirty="0">
                <a:uFill>
                  <a:solidFill>
                    <a:srgbClr val="148787"/>
                  </a:solidFill>
                </a:uFill>
                <a:latin typeface="Open Sans"/>
                <a:cs typeface="Open Sans"/>
                <a:hlinkClick r:id="" action="ppaction://noaction"/>
              </a:rPr>
              <a:t>www.3cotech.com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dirty="0">
              <a:latin typeface="Open Sans"/>
              <a:cs typeface="Open Sans"/>
              <a:hlinkClick r:id="" action="ppaction://noaction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dirty="0">
              <a:latin typeface="Open Sans"/>
              <a:cs typeface="Open Sans"/>
              <a:hlinkClick r:id="" action="ppaction://noaction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/>
            </a:pPr>
            <a:r>
              <a:rPr lang="en-US" dirty="0">
                <a:latin typeface="Open Sans"/>
                <a:cs typeface="Open Sans"/>
              </a:rPr>
              <a:t>714.478.4434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r>
              <a:rPr lang="en-US" dirty="0">
                <a:uFill>
                  <a:solidFill>
                    <a:srgbClr val="148787"/>
                  </a:solidFill>
                </a:uFill>
                <a:latin typeface="Open Sans"/>
                <a:cs typeface="Open Sans"/>
                <a:hlinkClick r:id="rId2"/>
              </a:rPr>
              <a:t>kat@3cotech.com</a:t>
            </a:r>
            <a:endParaRPr lang="en-US" u="sng" dirty="0">
              <a:uFill>
                <a:solidFill>
                  <a:srgbClr val="148787"/>
                </a:solidFill>
              </a:uFill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endParaRPr lang="en-US" u="none" dirty="0">
              <a:uFill>
                <a:solidFill>
                  <a:srgbClr val="148787"/>
                </a:solidFill>
              </a:uFill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endParaRPr lang="en-US" dirty="0">
              <a:uFill>
                <a:solidFill>
                  <a:srgbClr val="148787"/>
                </a:solidFill>
              </a:uFill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/>
            </a:pPr>
            <a:r>
              <a:rPr lang="en-US" sz="1800" dirty="0">
                <a:latin typeface="Open Sans"/>
                <a:cs typeface="Open Sans"/>
              </a:rPr>
              <a:t>		</a:t>
            </a:r>
            <a:r>
              <a:rPr lang="en-US" sz="1800" dirty="0">
                <a:latin typeface="Open Sans"/>
                <a:cs typeface="Open Sans"/>
                <a:hlinkClick r:id="rId3"/>
              </a:rPr>
              <a:t>linkedin.com/company/3cotech</a:t>
            </a:r>
            <a:endParaRPr lang="en-US" sz="1800" dirty="0">
              <a:latin typeface="Open Sans"/>
              <a:cs typeface="Open Sans"/>
            </a:endParaRPr>
          </a:p>
          <a:p>
            <a:pPr marL="0" indent="0" defTabSz="457200">
              <a:spcBef>
                <a:spcPts val="600"/>
              </a:spcBef>
              <a:spcAft>
                <a:spcPts val="600"/>
              </a:spcAft>
              <a:buSzTx/>
              <a:buNone/>
              <a:defRPr sz="1800"/>
            </a:pPr>
            <a:r>
              <a:rPr lang="en-US" sz="1800" dirty="0">
                <a:latin typeface="Open Sans"/>
                <a:cs typeface="Open Sans"/>
              </a:rPr>
              <a:t>		</a:t>
            </a:r>
            <a:r>
              <a:rPr lang="en-US" sz="1800" dirty="0">
                <a:latin typeface="Open Sans"/>
                <a:cs typeface="Open Sans"/>
                <a:hlinkClick r:id="rId4"/>
              </a:rPr>
              <a:t>linkedin.com/in/katjj</a:t>
            </a:r>
            <a:r>
              <a:rPr lang="en-US" sz="1800" dirty="0">
                <a:latin typeface="Open Sans"/>
                <a:cs typeface="Open Sans"/>
              </a:rPr>
              <a:t> 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endParaRPr lang="en-US" dirty="0">
              <a:uFill>
                <a:solidFill>
                  <a:srgbClr val="148787"/>
                </a:solidFill>
              </a:uFill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endParaRPr lang="en-US" sz="800" dirty="0">
              <a:uFill>
                <a:solidFill>
                  <a:srgbClr val="148787"/>
                </a:solidFill>
              </a:uFill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/>
            </a:pPr>
            <a:r>
              <a:rPr lang="en-US" sz="1800" dirty="0">
                <a:latin typeface="Open Sans"/>
                <a:cs typeface="Open Sans"/>
              </a:rPr>
              <a:t>		</a:t>
            </a:r>
            <a:r>
              <a:rPr lang="en-US" sz="1800" dirty="0">
                <a:latin typeface="Open Sans"/>
                <a:cs typeface="Open Sans"/>
                <a:hlinkClick r:id="rId5"/>
              </a:rPr>
              <a:t>@3cotech</a:t>
            </a:r>
            <a:r>
              <a:rPr lang="en-US" sz="1800" dirty="0">
                <a:latin typeface="Open Sans"/>
                <a:cs typeface="Open Sans"/>
              </a:rPr>
              <a:t>  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endParaRPr lang="en-US" u="none" dirty="0">
              <a:uFill>
                <a:solidFill>
                  <a:srgbClr val="148787"/>
                </a:solidFill>
              </a:uFill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endParaRPr lang="en-US" u="none" dirty="0">
              <a:uFill>
                <a:solidFill>
                  <a:srgbClr val="148787"/>
                </a:solidFill>
              </a:uFill>
              <a:latin typeface="Open Sans"/>
              <a:cs typeface="Open Sans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 u="sng">
                <a:solidFill>
                  <a:srgbClr val="089899"/>
                </a:solidFill>
                <a:uFill>
                  <a:solidFill>
                    <a:srgbClr val="042EEE"/>
                  </a:solidFill>
                </a:uFill>
              </a:defRPr>
            </a:pPr>
            <a:endParaRPr lang="en-US" u="none" dirty="0">
              <a:uFill>
                <a:solidFill>
                  <a:srgbClr val="148787"/>
                </a:solidFill>
              </a:uFill>
              <a:latin typeface="Open Sans"/>
              <a:cs typeface="Open Sans"/>
            </a:endParaRPr>
          </a:p>
        </p:txBody>
      </p:sp>
      <p:pic>
        <p:nvPicPr>
          <p:cNvPr id="4" name="Picture 3" descr="Linkedin.jp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65" y="6671030"/>
            <a:ext cx="458013" cy="458013"/>
          </a:xfrm>
          <a:prstGeom prst="rect">
            <a:avLst/>
          </a:prstGeom>
        </p:spPr>
      </p:pic>
      <p:pic>
        <p:nvPicPr>
          <p:cNvPr id="5" name="Picture 4" descr="Twitter.jpg">
            <a:hlinkClick r:id="rId5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65" y="7617140"/>
            <a:ext cx="469478" cy="469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9C9E5-5A9F-7347-8FBE-3F5594CA0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9" name="Shape 263"/>
          <p:cNvSpPr/>
          <p:nvPr/>
        </p:nvSpPr>
        <p:spPr>
          <a:xfrm rot="16200000">
            <a:off x="12341105" y="9015097"/>
            <a:ext cx="985847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 err="1"/>
              <a:t>rawpixel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682253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76763A-25B8-0A48-B6B0-239423A31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t="9378" r="21109" b="12927"/>
          <a:stretch/>
        </p:blipFill>
        <p:spPr>
          <a:xfrm>
            <a:off x="-25404" y="-39189"/>
            <a:ext cx="13030204" cy="8538501"/>
          </a:xfrm>
          <a:prstGeom prst="rect">
            <a:avLst/>
          </a:prstGeom>
        </p:spPr>
      </p:pic>
      <p:sp>
        <p:nvSpPr>
          <p:cNvPr id="51" name="Shape 195"/>
          <p:cNvSpPr/>
          <p:nvPr/>
        </p:nvSpPr>
        <p:spPr>
          <a:xfrm rot="16200000">
            <a:off x="12359307" y="7712647"/>
            <a:ext cx="95699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SpaceX</a:t>
            </a:r>
            <a:endParaRPr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7F54AC-CE2E-E643-9F0D-56F163D5AFCA}"/>
              </a:ext>
            </a:extLst>
          </p:cNvPr>
          <p:cNvSpPr txBox="1"/>
          <p:nvPr/>
        </p:nvSpPr>
        <p:spPr>
          <a:xfrm>
            <a:off x="218577" y="2534859"/>
            <a:ext cx="3835427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</a:rPr>
              <a:t>are accelerating faster than our ability to accommodate them</a:t>
            </a:r>
            <a:endParaRPr lang="en-US" sz="2000" dirty="0">
              <a:solidFill>
                <a:schemeClr val="bg1"/>
              </a:solidFill>
              <a:latin typeface="Lucida Handwriting" panose="03010101010101010101" pitchFamily="66" charset="77"/>
              <a:ea typeface="Open Sans Light" charset="0"/>
              <a:cs typeface="Open Sans Light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62DB46-8EDA-8448-B613-B0A85A029B3E}"/>
              </a:ext>
            </a:extLst>
          </p:cNvPr>
          <p:cNvSpPr txBox="1"/>
          <p:nvPr/>
        </p:nvSpPr>
        <p:spPr>
          <a:xfrm>
            <a:off x="0" y="271703"/>
            <a:ext cx="12966043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0" tIns="50800" rIns="365760" bIns="50800" numCol="1" spcCol="38100" rtlCol="0" anchor="ctr">
            <a:spAutoFit/>
          </a:bodyPr>
          <a:lstStyle/>
          <a:p>
            <a:pPr algn="l"/>
            <a:r>
              <a:rPr lang="en-US" sz="6000" b="1" dirty="0">
                <a:solidFill>
                  <a:srgbClr val="86CAE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TECHNOLOGICAL ADVANCEMENTS</a:t>
            </a:r>
          </a:p>
        </p:txBody>
      </p:sp>
    </p:spTree>
    <p:extLst>
      <p:ext uri="{BB962C8B-B14F-4D97-AF65-F5344CB8AC3E}">
        <p14:creationId xmlns:p14="http://schemas.microsoft.com/office/powerpoint/2010/main" val="144622310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7C021-F5E5-0346-9D5F-DA059FD92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t="8728" r="-195" b="38555"/>
          <a:stretch/>
        </p:blipFill>
        <p:spPr>
          <a:xfrm>
            <a:off x="-1" y="-78378"/>
            <a:ext cx="13038667" cy="8580702"/>
          </a:xfrm>
          <a:prstGeom prst="rect">
            <a:avLst/>
          </a:prstGeom>
        </p:spPr>
      </p:pic>
      <p:sp>
        <p:nvSpPr>
          <p:cNvPr id="51" name="Shape 195"/>
          <p:cNvSpPr/>
          <p:nvPr/>
        </p:nvSpPr>
        <p:spPr>
          <a:xfrm rot="16200000">
            <a:off x="12165103" y="7660395"/>
            <a:ext cx="1319272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Pawel </a:t>
            </a:r>
            <a:r>
              <a:rPr lang="en-US" dirty="0" err="1"/>
              <a:t>Nolbert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5B0D1-C2E7-A444-B0BB-1F6B65DC151C}"/>
              </a:ext>
            </a:extLst>
          </p:cNvPr>
          <p:cNvSpPr txBox="1"/>
          <p:nvPr/>
        </p:nvSpPr>
        <p:spPr>
          <a:xfrm>
            <a:off x="9210260" y="2833606"/>
            <a:ext cx="3087757" cy="1764586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</a:rPr>
              <a:t>are always one step behind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3C314-476D-5C45-9EBA-3F6648B5DB5C}"/>
              </a:ext>
            </a:extLst>
          </p:cNvPr>
          <p:cNvSpPr txBox="1"/>
          <p:nvPr/>
        </p:nvSpPr>
        <p:spPr>
          <a:xfrm>
            <a:off x="5439497" y="711842"/>
            <a:ext cx="7270065" cy="194925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0" tIns="50800" rIns="365760" bIns="50800" numCol="1" spcCol="38100" rtlCol="0" anchor="ctr">
            <a:spAutoFit/>
          </a:bodyPr>
          <a:lstStyle/>
          <a:p>
            <a:pPr algn="r"/>
            <a:r>
              <a:rPr lang="en-US" sz="60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LAWS AND REGULATIONS </a:t>
            </a:r>
          </a:p>
        </p:txBody>
      </p:sp>
    </p:spTree>
    <p:extLst>
      <p:ext uri="{BB962C8B-B14F-4D97-AF65-F5344CB8AC3E}">
        <p14:creationId xmlns:p14="http://schemas.microsoft.com/office/powerpoint/2010/main" val="411231659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B8ED2-E08D-7F49-B510-182780572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81"/>
            <a:ext cx="13021508" cy="8681006"/>
          </a:xfrm>
          <a:prstGeom prst="rect">
            <a:avLst/>
          </a:prstGeom>
        </p:spPr>
      </p:pic>
      <p:sp>
        <p:nvSpPr>
          <p:cNvPr id="8" name="Shape 186">
            <a:extLst>
              <a:ext uri="{FF2B5EF4-FFF2-40B4-BE49-F238E27FC236}">
                <a16:creationId xmlns:a16="http://schemas.microsoft.com/office/drawing/2014/main" id="{391A1F3A-8027-0B41-8DB4-55E45337601A}"/>
              </a:ext>
            </a:extLst>
          </p:cNvPr>
          <p:cNvSpPr/>
          <p:nvPr/>
        </p:nvSpPr>
        <p:spPr>
          <a:xfrm>
            <a:off x="0" y="4523685"/>
            <a:ext cx="13004800" cy="3857466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8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" charset="0"/>
              <a:ea typeface="Open Sans" charset="0"/>
              <a:cs typeface="Open Sans" charset="0"/>
              <a:sym typeface="Helvetica"/>
            </a:endParaRPr>
          </a:p>
          <a:p>
            <a:r>
              <a:rPr lang="en-US" sz="60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CHALLENGES</a:t>
            </a: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2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WORKFORCE DEVELOPMENT</a:t>
            </a: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RESISTANCE TO CHANGE</a:t>
            </a: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ASSURANCE OF SYSTEMS AND SOFTWARE</a:t>
            </a:r>
          </a:p>
          <a:p>
            <a:pPr lvl="3" algn="l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b="1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207020" y="7686521"/>
            <a:ext cx="1261564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Rob Lambert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551266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4DB961-419B-1F45-B45D-FE2A434460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r="10404"/>
          <a:stretch/>
        </p:blipFill>
        <p:spPr>
          <a:xfrm>
            <a:off x="0" y="-11978"/>
            <a:ext cx="13004799" cy="8495739"/>
          </a:xfrm>
          <a:prstGeom prst="rect">
            <a:avLst/>
          </a:prstGeom>
        </p:spPr>
      </p:pic>
      <p:sp>
        <p:nvSpPr>
          <p:cNvPr id="9" name="Shape 186">
            <a:extLst>
              <a:ext uri="{FF2B5EF4-FFF2-40B4-BE49-F238E27FC236}">
                <a16:creationId xmlns:a16="http://schemas.microsoft.com/office/drawing/2014/main" id="{C1383E9C-5557-5241-8515-0BF708AE5939}"/>
              </a:ext>
            </a:extLst>
          </p:cNvPr>
          <p:cNvSpPr/>
          <p:nvPr/>
        </p:nvSpPr>
        <p:spPr>
          <a:xfrm>
            <a:off x="0" y="4965011"/>
            <a:ext cx="13004800" cy="3611245"/>
          </a:xfrm>
          <a:prstGeom prst="rect">
            <a:avLst/>
          </a:prstGeom>
          <a:solidFill>
            <a:schemeClr val="tx1">
              <a:lumMod val="95000"/>
              <a:lumOff val="5000"/>
              <a:alpha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4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Lucida Handwriting" panose="03010101010101010101" pitchFamily="66" charset="77"/>
              <a:ea typeface="Open Sans" charset="0"/>
              <a:cs typeface="Open Sans" charset="0"/>
              <a:sym typeface="Helvetica"/>
            </a:endParaRPr>
          </a:p>
          <a:p>
            <a:pPr lvl="1" defTabSz="457200">
              <a:spcBef>
                <a:spcPts val="600"/>
              </a:spcBef>
              <a:spcAft>
                <a:spcPts val="600"/>
              </a:spcAft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8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Lucida Handwriting" panose="03010101010101010101" pitchFamily="66" charset="77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We must understand the </a:t>
            </a:r>
            <a:r>
              <a:rPr lang="en-US" sz="5000" b="1" dirty="0">
                <a:solidFill>
                  <a:srgbClr val="FFC101"/>
                </a:solidFill>
                <a:uFill>
                  <a:solidFill>
                    <a:srgbClr val="042EEE"/>
                  </a:solidFill>
                </a:u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"/>
              </a:rPr>
              <a:t>COMMERCIAL AVAILABILITY </a:t>
            </a:r>
            <a:r>
              <a:rPr lang="en-US" sz="3800" dirty="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Lucida Handwriting" panose="03010101010101010101" pitchFamily="66" charset="77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of specific technologies before we decide to adopt them</a:t>
            </a:r>
          </a:p>
          <a:p>
            <a:pPr lvl="1" defTabSz="457200">
              <a:defRPr sz="1800">
                <a:solidFill>
                  <a:srgbClr val="FFFFFF"/>
                </a:solidFill>
                <a:uFill>
                  <a:solidFill>
                    <a:srgbClr val="042EEE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4000" dirty="0">
              <a:solidFill>
                <a:srgbClr val="FFFFFF"/>
              </a:solidFill>
              <a:uFill>
                <a:solidFill>
                  <a:srgbClr val="042EEE"/>
                </a:solidFill>
              </a:uFill>
              <a:latin typeface="Lucida Handwriting" panose="03010101010101010101" pitchFamily="66" charset="77"/>
              <a:ea typeface="Open Sans" charset="0"/>
              <a:cs typeface="Open Sans" charset="0"/>
              <a:sym typeface="Helvetica"/>
            </a:endParaRPr>
          </a:p>
        </p:txBody>
      </p:sp>
      <p:sp>
        <p:nvSpPr>
          <p:cNvPr id="51" name="Shape 195"/>
          <p:cNvSpPr/>
          <p:nvPr/>
        </p:nvSpPr>
        <p:spPr>
          <a:xfrm rot="16200000">
            <a:off x="12122436" y="7593379"/>
            <a:ext cx="1404231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000" i="1">
                <a:solidFill>
                  <a:srgbClr val="FFFFFF"/>
                </a:solidFill>
                <a:uFill>
                  <a:solidFill>
                    <a:srgbClr val="99999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Photo: </a:t>
            </a:r>
            <a:r>
              <a:rPr lang="en-US" dirty="0"/>
              <a:t>Dominik Scythe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051320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B3BAD2-7035-054D-A966-2B983316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1125200" cy="87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7933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ModernPortfolio">
  <a:themeElements>
    <a:clrScheme name="Custom 1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10676C"/>
      </a:hlink>
      <a:folHlink>
        <a:srgbClr val="148787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  <wetp:taskpane dockstate="right" visibility="0" width="350" row="0">
    <wetp:webextensionref xmlns:r="http://schemas.openxmlformats.org/officeDocument/2006/relationships" r:id="rId3"/>
  </wetp:taskpane>
  <wetp:taskpane dockstate="right" visibility="0" width="350" row="0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A8264083-588B-9C4E-8942-73DDC6CE95D5}">
  <we:reference id="wa104380169" version="1.1.0.0" store="en-US" storeType="OMEX"/>
  <we:alternateReferences>
    <we:reference id="wa104380169" version="1.1.0.0" store="WA10438016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BB95CBA1-3231-2B49-9379-9283D2499855}">
  <we:reference id="wa104178141" version="3.10.0.52" store="en-US" storeType="OMEX"/>
  <we:alternateReferences>
    <we:reference id="WA104178141" version="3.10.0.52" store="WA104178141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6950441F-7684-D543-8645-AB9E87CDF605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218C6A24-5908-DB45-9996-26C5721549C1}">
  <we:reference id="wa104381063" version="1.0.0.0" store="en-US" storeType="OMEX"/>
  <we:alternateReferences>
    <we:reference id="wa104381063" version="1.0.0.0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20756</TotalTime>
  <Words>618</Words>
  <Application>Microsoft Macintosh PowerPoint</Application>
  <PresentationFormat>Custom</PresentationFormat>
  <Paragraphs>171</Paragraphs>
  <Slides>40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Calibri</vt:lpstr>
      <vt:lpstr>Helvetica</vt:lpstr>
      <vt:lpstr>Helvetica Neue</vt:lpstr>
      <vt:lpstr>Helvetica Neue Light</vt:lpstr>
      <vt:lpstr>Helvetica Neue Medium</vt:lpstr>
      <vt:lpstr>Lucida Handwriting</vt:lpstr>
      <vt:lpstr>Open Sans</vt:lpstr>
      <vt:lpstr>Open Sans Light</vt:lpstr>
      <vt:lpstr>Open Sans Semibold</vt:lpstr>
      <vt:lpstr>ModernPortfolio</vt:lpstr>
      <vt:lpstr>Looking Beyond  Tailpipe Emissions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>3COTECH, Inc.</Company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3COTECH - Energy Efficiency Alone is Not Enough  </dc:title>
  <dc:subject/>
  <dc:creator>Kat Janowicz</dc:creator>
  <cp:keywords/>
  <dc:description/>
  <cp:lastModifiedBy>Kat Janowicz</cp:lastModifiedBy>
  <cp:revision>705</cp:revision>
  <cp:lastPrinted>2018-06-21T04:33:10Z</cp:lastPrinted>
  <dcterms:modified xsi:type="dcterms:W3CDTF">2018-06-21T06:03:44Z</dcterms:modified>
  <cp:category/>
</cp:coreProperties>
</file>